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2" r:id="rId5"/>
    <p:sldId id="263" r:id="rId6"/>
    <p:sldId id="264" r:id="rId7"/>
    <p:sldId id="259" r:id="rId8"/>
    <p:sldId id="265" r:id="rId9"/>
    <p:sldId id="266" r:id="rId10"/>
    <p:sldId id="267" r:id="rId11"/>
    <p:sldId id="268" r:id="rId12"/>
    <p:sldId id="269" r:id="rId13"/>
    <p:sldId id="270" r:id="rId14"/>
    <p:sldId id="271" r:id="rId15"/>
    <p:sldId id="261" r:id="rId16"/>
    <p:sldId id="274" r:id="rId1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60"/>
  </p:normalViewPr>
  <p:slideViewPr>
    <p:cSldViewPr>
      <p:cViewPr>
        <p:scale>
          <a:sx n="110" d="100"/>
          <a:sy n="110" d="100"/>
        </p:scale>
        <p:origin x="-9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11E551-E13A-4EE8-AEB5-1F0CBC97D5B6}"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3915867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11E551-E13A-4EE8-AEB5-1F0CBC97D5B6}"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376386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11E551-E13A-4EE8-AEB5-1F0CBC97D5B6}"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169037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11E551-E13A-4EE8-AEB5-1F0CBC97D5B6}"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2458295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1E551-E13A-4EE8-AEB5-1F0CBC97D5B6}"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14882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11E551-E13A-4EE8-AEB5-1F0CBC97D5B6}"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101205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11E551-E13A-4EE8-AEB5-1F0CBC97D5B6}" type="datetimeFigureOut">
              <a:rPr lang="en-GB" smtClean="0"/>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342841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11E551-E13A-4EE8-AEB5-1F0CBC97D5B6}" type="datetimeFigureOut">
              <a:rPr lang="en-GB" smtClean="0"/>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147317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1E551-E13A-4EE8-AEB5-1F0CBC97D5B6}" type="datetimeFigureOut">
              <a:rPr lang="en-GB" smtClean="0"/>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382512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1E551-E13A-4EE8-AEB5-1F0CBC97D5B6}"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385649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1E551-E13A-4EE8-AEB5-1F0CBC97D5B6}"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7AAE2-97A5-42D0-9965-4C927A4C026C}" type="slidenum">
              <a:rPr lang="en-GB" smtClean="0"/>
              <a:t>‹#›</a:t>
            </a:fld>
            <a:endParaRPr lang="en-GB"/>
          </a:p>
        </p:txBody>
      </p:sp>
    </p:spTree>
    <p:extLst>
      <p:ext uri="{BB962C8B-B14F-4D97-AF65-F5344CB8AC3E}">
        <p14:creationId xmlns:p14="http://schemas.microsoft.com/office/powerpoint/2010/main" val="211849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1E551-E13A-4EE8-AEB5-1F0CBC97D5B6}" type="datetimeFigureOut">
              <a:rPr lang="en-GB" smtClean="0"/>
              <a:t>28/08/2015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7AAE2-97A5-42D0-9965-4C927A4C026C}"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36297" y="6142359"/>
            <a:ext cx="1907704" cy="715641"/>
          </a:xfrm>
          <a:prstGeom prst="rect">
            <a:avLst/>
          </a:prstGeom>
        </p:spPr>
      </p:pic>
    </p:spTree>
    <p:extLst>
      <p:ext uri="{BB962C8B-B14F-4D97-AF65-F5344CB8AC3E}">
        <p14:creationId xmlns:p14="http://schemas.microsoft.com/office/powerpoint/2010/main" val="199945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wm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Fy7JjJMnKEg" TargetMode="Externa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780" y="980728"/>
            <a:ext cx="7988424" cy="2317863"/>
          </a:xfrm>
        </p:spPr>
        <p:txBody>
          <a:bodyPr>
            <a:noAutofit/>
          </a:bodyPr>
          <a:lstStyle/>
          <a:p>
            <a:r>
              <a:rPr lang="en-GB" sz="7200" b="1" dirty="0" smtClean="0">
                <a:solidFill>
                  <a:schemeClr val="bg1"/>
                </a:solidFill>
                <a:effectLst>
                  <a:outerShdw blurRad="38100" dist="38100" dir="2700000" algn="tl">
                    <a:srgbClr val="000000">
                      <a:alpha val="43137"/>
                    </a:srgbClr>
                  </a:outerShdw>
                </a:effectLst>
                <a:latin typeface="Trebuchet MS" panose="020B0603020202020204" pitchFamily="34" charset="0"/>
              </a:rPr>
              <a:t>European Day of Languages</a:t>
            </a:r>
            <a:br>
              <a:rPr lang="en-GB" sz="7200" b="1"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GB" sz="3200" b="1" dirty="0" smtClean="0">
                <a:solidFill>
                  <a:srgbClr val="FFC000"/>
                </a:solidFill>
                <a:effectLst>
                  <a:outerShdw blurRad="38100" dist="38100" dir="2700000" algn="tl">
                    <a:srgbClr val="000000">
                      <a:alpha val="43137"/>
                    </a:srgbClr>
                  </a:outerShdw>
                </a:effectLst>
                <a:latin typeface="Trebuchet MS" panose="020B0603020202020204" pitchFamily="34" charset="0"/>
              </a:rPr>
              <a:t>26 September</a:t>
            </a:r>
            <a:endParaRPr lang="en-GB" sz="32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grpSp>
        <p:nvGrpSpPr>
          <p:cNvPr id="4" name="Group 3"/>
          <p:cNvGrpSpPr/>
          <p:nvPr/>
        </p:nvGrpSpPr>
        <p:grpSpPr>
          <a:xfrm>
            <a:off x="1472403" y="3913057"/>
            <a:ext cx="2615192" cy="1775047"/>
            <a:chOff x="2495443" y="3617617"/>
            <a:chExt cx="3687083" cy="2611889"/>
          </a:xfrm>
        </p:grpSpPr>
        <p:sp>
          <p:nvSpPr>
            <p:cNvPr id="3" name="Rectangle 2"/>
            <p:cNvSpPr/>
            <p:nvPr/>
          </p:nvSpPr>
          <p:spPr>
            <a:xfrm>
              <a:off x="2495443" y="3617617"/>
              <a:ext cx="3687083" cy="26118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3286675" y="3835035"/>
              <a:ext cx="2094958" cy="2147609"/>
              <a:chOff x="3000191" y="3707757"/>
              <a:chExt cx="2828254" cy="2770329"/>
            </a:xfrm>
          </p:grpSpPr>
          <p:sp>
            <p:nvSpPr>
              <p:cNvPr id="17" name="5-Point Star 16"/>
              <p:cNvSpPr/>
              <p:nvPr/>
            </p:nvSpPr>
            <p:spPr>
              <a:xfrm>
                <a:off x="4197674" y="6021288"/>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5-Point Star 29"/>
              <p:cNvSpPr/>
              <p:nvPr/>
            </p:nvSpPr>
            <p:spPr>
              <a:xfrm>
                <a:off x="4796408" y="5792889"/>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5-Point Star 30"/>
              <p:cNvSpPr/>
              <p:nvPr/>
            </p:nvSpPr>
            <p:spPr>
              <a:xfrm>
                <a:off x="5202419" y="5445224"/>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5-Point Star 31"/>
              <p:cNvSpPr/>
              <p:nvPr/>
            </p:nvSpPr>
            <p:spPr>
              <a:xfrm>
                <a:off x="5382111" y="4872108"/>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5-Point Star 32"/>
              <p:cNvSpPr/>
              <p:nvPr/>
            </p:nvSpPr>
            <p:spPr>
              <a:xfrm>
                <a:off x="5245342" y="4293794"/>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5-Point Star 33"/>
              <p:cNvSpPr/>
              <p:nvPr/>
            </p:nvSpPr>
            <p:spPr>
              <a:xfrm>
                <a:off x="4756085" y="3861048"/>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5-Point Star 34"/>
              <p:cNvSpPr/>
              <p:nvPr/>
            </p:nvSpPr>
            <p:spPr>
              <a:xfrm>
                <a:off x="4172058" y="3707757"/>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5-Point Star 35"/>
              <p:cNvSpPr/>
              <p:nvPr/>
            </p:nvSpPr>
            <p:spPr>
              <a:xfrm>
                <a:off x="3635896" y="5866364"/>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5-Point Star 36"/>
              <p:cNvSpPr/>
              <p:nvPr/>
            </p:nvSpPr>
            <p:spPr>
              <a:xfrm>
                <a:off x="3189562" y="5528832"/>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5-Point Star 37"/>
              <p:cNvSpPr/>
              <p:nvPr/>
            </p:nvSpPr>
            <p:spPr>
              <a:xfrm>
                <a:off x="3000191" y="4883514"/>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5-Point Star 38"/>
              <p:cNvSpPr/>
              <p:nvPr/>
            </p:nvSpPr>
            <p:spPr>
              <a:xfrm>
                <a:off x="3189562" y="4317846"/>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5-Point Star 39"/>
              <p:cNvSpPr/>
              <p:nvPr/>
            </p:nvSpPr>
            <p:spPr>
              <a:xfrm>
                <a:off x="3606304" y="3873679"/>
                <a:ext cx="446334" cy="45679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594" y="5866364"/>
            <a:ext cx="2688406" cy="1008508"/>
          </a:xfrm>
          <a:prstGeom prst="rect">
            <a:avLst/>
          </a:prstGeom>
        </p:spPr>
      </p:pic>
      <p:pic>
        <p:nvPicPr>
          <p:cNvPr id="19" name="Picture 5" descr="C:\Users\Mairéad\AppData\Local\Microsoft\Windows\Temporary Internet Files\Content.IE5\LR51KL8U\MC900434389[1].wmf"/>
          <p:cNvPicPr>
            <a:picLocks noChangeAspect="1" noChangeArrowheads="1"/>
          </p:cNvPicPr>
          <p:nvPr/>
        </p:nvPicPr>
        <p:blipFill>
          <a:blip r:embed="rId3"/>
          <a:srcRect/>
          <a:stretch>
            <a:fillRect/>
          </a:stretch>
        </p:blipFill>
        <p:spPr bwMode="auto">
          <a:xfrm>
            <a:off x="526916" y="5985059"/>
            <a:ext cx="457200" cy="719138"/>
          </a:xfrm>
          <a:prstGeom prst="rect">
            <a:avLst/>
          </a:prstGeom>
          <a:noFill/>
          <a:ln w="9525">
            <a:noFill/>
            <a:miter lim="800000"/>
            <a:headEnd/>
            <a:tailEnd/>
          </a:ln>
        </p:spPr>
      </p:pic>
      <p:pic>
        <p:nvPicPr>
          <p:cNvPr id="20" name="Picture 3" descr="C:\Users\Mairéad\AppData\Local\Microsoft\Windows\Temporary Internet Files\Content.IE5\S1XBZSIJ\MC900432534[1].png"/>
          <p:cNvPicPr>
            <a:picLocks noChangeAspect="1" noChangeArrowheads="1"/>
          </p:cNvPicPr>
          <p:nvPr/>
        </p:nvPicPr>
        <p:blipFill>
          <a:blip r:embed="rId4"/>
          <a:srcRect/>
          <a:stretch>
            <a:fillRect/>
          </a:stretch>
        </p:blipFill>
        <p:spPr bwMode="auto">
          <a:xfrm flipH="1">
            <a:off x="1619034" y="6014447"/>
            <a:ext cx="801762" cy="720725"/>
          </a:xfrm>
          <a:prstGeom prst="rect">
            <a:avLst/>
          </a:prstGeom>
          <a:noFill/>
          <a:ln w="9525">
            <a:noFill/>
            <a:miter lim="800000"/>
            <a:headEnd/>
            <a:tailEnd/>
          </a:ln>
        </p:spPr>
      </p:pic>
      <p:pic>
        <p:nvPicPr>
          <p:cNvPr id="21" name="Picture 2" descr="C:\Users\Mairéad\AppData\Local\Microsoft\Windows\Temporary Internet Files\Content.IE5\KKH975CZ\MC900234134[1].wmf"/>
          <p:cNvPicPr>
            <a:picLocks noChangeAspect="1" noChangeArrowheads="1"/>
          </p:cNvPicPr>
          <p:nvPr/>
        </p:nvPicPr>
        <p:blipFill>
          <a:blip r:embed="rId5"/>
          <a:srcRect/>
          <a:stretch>
            <a:fillRect/>
          </a:stretch>
        </p:blipFill>
        <p:spPr bwMode="auto">
          <a:xfrm>
            <a:off x="3069885" y="6098523"/>
            <a:ext cx="475983" cy="605674"/>
          </a:xfrm>
          <a:prstGeom prst="rect">
            <a:avLst/>
          </a:prstGeom>
          <a:noFill/>
          <a:ln w="9525">
            <a:noFill/>
            <a:miter lim="800000"/>
            <a:headEnd/>
            <a:tailEnd/>
          </a:ln>
        </p:spPr>
      </p:pic>
      <p:sp>
        <p:nvSpPr>
          <p:cNvPr id="5" name="TextBox 4"/>
          <p:cNvSpPr txBox="1"/>
          <p:nvPr/>
        </p:nvSpPr>
        <p:spPr>
          <a:xfrm>
            <a:off x="982025" y="6288850"/>
            <a:ext cx="612322" cy="276999"/>
          </a:xfrm>
          <a:prstGeom prst="rect">
            <a:avLst/>
          </a:prstGeom>
          <a:noFill/>
        </p:spPr>
        <p:txBody>
          <a:bodyPr wrap="square" rtlCol="0">
            <a:spAutoFit/>
          </a:bodyPr>
          <a:lstStyle/>
          <a:p>
            <a:r>
              <a:rPr lang="en-GB" sz="1200" b="1" dirty="0" smtClean="0">
                <a:solidFill>
                  <a:srgbClr val="FFC000"/>
                </a:solidFill>
              </a:rPr>
              <a:t>Think</a:t>
            </a:r>
            <a:endParaRPr lang="en-GB" sz="1200" b="1" dirty="0">
              <a:solidFill>
                <a:srgbClr val="FFC000"/>
              </a:solidFill>
            </a:endParaRPr>
          </a:p>
        </p:txBody>
      </p:sp>
      <p:sp>
        <p:nvSpPr>
          <p:cNvPr id="23" name="TextBox 22"/>
          <p:cNvSpPr txBox="1"/>
          <p:nvPr/>
        </p:nvSpPr>
        <p:spPr>
          <a:xfrm>
            <a:off x="2357756" y="6364049"/>
            <a:ext cx="703934" cy="276999"/>
          </a:xfrm>
          <a:prstGeom prst="rect">
            <a:avLst/>
          </a:prstGeom>
          <a:noFill/>
        </p:spPr>
        <p:txBody>
          <a:bodyPr wrap="square" rtlCol="0">
            <a:spAutoFit/>
          </a:bodyPr>
          <a:lstStyle/>
          <a:p>
            <a:r>
              <a:rPr lang="en-GB" sz="1200" b="1" dirty="0" smtClean="0">
                <a:solidFill>
                  <a:srgbClr val="FFC000"/>
                </a:solidFill>
              </a:rPr>
              <a:t>Discuss</a:t>
            </a:r>
            <a:endParaRPr lang="en-GB" sz="1200" b="1" dirty="0">
              <a:solidFill>
                <a:srgbClr val="FFC000"/>
              </a:solidFill>
            </a:endParaRPr>
          </a:p>
        </p:txBody>
      </p:sp>
      <p:sp>
        <p:nvSpPr>
          <p:cNvPr id="24" name="TextBox 23"/>
          <p:cNvSpPr txBox="1"/>
          <p:nvPr/>
        </p:nvSpPr>
        <p:spPr>
          <a:xfrm>
            <a:off x="3697119" y="6316586"/>
            <a:ext cx="612322" cy="276999"/>
          </a:xfrm>
          <a:prstGeom prst="rect">
            <a:avLst/>
          </a:prstGeom>
          <a:noFill/>
        </p:spPr>
        <p:txBody>
          <a:bodyPr wrap="square" rtlCol="0">
            <a:spAutoFit/>
          </a:bodyPr>
          <a:lstStyle/>
          <a:p>
            <a:r>
              <a:rPr lang="en-GB" sz="1200" b="1" dirty="0" smtClean="0">
                <a:solidFill>
                  <a:srgbClr val="FFC000"/>
                </a:solidFill>
              </a:rPr>
              <a:t>Write</a:t>
            </a:r>
            <a:endParaRPr lang="en-GB" sz="1200" b="1" dirty="0">
              <a:solidFill>
                <a:srgbClr val="FFC000"/>
              </a:solidFill>
            </a:endParaRPr>
          </a:p>
        </p:txBody>
      </p:sp>
      <p:pic>
        <p:nvPicPr>
          <p:cNvPr id="1026" name="Picture 2" descr="C:\Users\3049443\Pictures\EDL_Logo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3938256"/>
            <a:ext cx="2767957" cy="1724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206"/>
            <a:ext cx="9144000" cy="933450"/>
          </a:xfrm>
          <a:prstGeom prst="rect">
            <a:avLst/>
          </a:prstGeom>
        </p:spPr>
      </p:pic>
    </p:spTree>
    <p:extLst>
      <p:ext uri="{BB962C8B-B14F-4D97-AF65-F5344CB8AC3E}">
        <p14:creationId xmlns:p14="http://schemas.microsoft.com/office/powerpoint/2010/main" val="11814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smtClean="0">
                <a:solidFill>
                  <a:srgbClr val="FFC000"/>
                </a:solidFill>
                <a:effectLst>
                  <a:outerShdw blurRad="38100" dist="38100" dir="2700000" algn="tl">
                    <a:srgbClr val="000000">
                      <a:alpha val="43137"/>
                    </a:srgbClr>
                  </a:outerShdw>
                </a:effectLst>
              </a:rPr>
              <a:t>‘Hello!’</a:t>
            </a:r>
            <a:r>
              <a:rPr lang="en-GB" b="1" dirty="0" smtClean="0">
                <a:solidFill>
                  <a:srgbClr val="FFC000"/>
                </a:solidFill>
                <a:effectLst>
                  <a:outerShdw blurRad="38100" dist="38100" dir="2700000" algn="tl">
                    <a:srgbClr val="000000">
                      <a:alpha val="43137"/>
                    </a:srgbClr>
                  </a:outerShdw>
                </a:effectLst>
              </a:rPr>
              <a:t/>
            </a:r>
            <a:br>
              <a:rPr lang="en-GB" b="1" dirty="0" smtClean="0">
                <a:solidFill>
                  <a:srgbClr val="FFC000"/>
                </a:solidFill>
                <a:effectLst>
                  <a:outerShdw blurRad="38100" dist="38100" dir="2700000" algn="tl">
                    <a:srgbClr val="000000">
                      <a:alpha val="43137"/>
                    </a:srgbClr>
                  </a:outerShdw>
                </a:effectLst>
              </a:rPr>
            </a:br>
            <a:r>
              <a:rPr lang="en-GB" sz="3100" b="1" dirty="0" smtClean="0">
                <a:solidFill>
                  <a:srgbClr val="FFC000"/>
                </a:solidFill>
                <a:effectLst>
                  <a:outerShdw blurRad="38100" dist="38100" dir="2700000" algn="tl">
                    <a:srgbClr val="000000">
                      <a:alpha val="43137"/>
                    </a:srgbClr>
                  </a:outerShdw>
                </a:effectLst>
                <a:latin typeface="Trebuchet MS" panose="020B0603020202020204" pitchFamily="34" charset="0"/>
              </a:rPr>
              <a:t>What language is this?</a:t>
            </a:r>
            <a:endParaRPr lang="en-GB" sz="31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11" name="Content Placeholder 10"/>
          <p:cNvSpPr>
            <a:spLocks noGrp="1"/>
          </p:cNvSpPr>
          <p:nvPr>
            <p:ph sz="half" idx="1"/>
          </p:nvPr>
        </p:nvSpPr>
        <p:spPr>
          <a:xfrm>
            <a:off x="0" y="1600200"/>
            <a:ext cx="4860032" cy="4925144"/>
          </a:xfrm>
        </p:spPr>
        <p:txBody>
          <a:bodyPr>
            <a:normAutofit fontScale="92500"/>
          </a:bodyPr>
          <a:lstStyle/>
          <a:p>
            <a:pPr marL="514350" indent="-514350">
              <a:buFont typeface="+mj-lt"/>
              <a:buAutoNum type="arabicPeriod"/>
            </a:pPr>
            <a:r>
              <a:rPr lang="en-GB" dirty="0" smtClean="0">
                <a:solidFill>
                  <a:schemeClr val="bg1"/>
                </a:solidFill>
                <a:latin typeface="Trebuchet MS" panose="020B0603020202020204" pitchFamily="34" charset="0"/>
              </a:rPr>
              <a:t>Ciao</a:t>
            </a:r>
          </a:p>
          <a:p>
            <a:pPr marL="514350" indent="-514350">
              <a:buFont typeface="+mj-lt"/>
              <a:buAutoNum type="arabicPeriod"/>
            </a:pPr>
            <a:r>
              <a:rPr lang="en-GB" dirty="0" smtClean="0">
                <a:solidFill>
                  <a:schemeClr val="bg1"/>
                </a:solidFill>
                <a:latin typeface="Trebuchet MS" panose="020B0603020202020204" pitchFamily="34" charset="0"/>
              </a:rPr>
              <a:t>Hallo</a:t>
            </a:r>
          </a:p>
          <a:p>
            <a:pPr marL="514350" indent="-514350">
              <a:buFont typeface="+mj-lt"/>
              <a:buAutoNum type="arabicPeriod"/>
            </a:pPr>
            <a:r>
              <a:rPr lang="en-GB" dirty="0" err="1" smtClean="0">
                <a:solidFill>
                  <a:schemeClr val="bg1"/>
                </a:solidFill>
                <a:latin typeface="Trebuchet MS" panose="020B0603020202020204" pitchFamily="34" charset="0"/>
              </a:rPr>
              <a:t>Hej</a:t>
            </a:r>
            <a:r>
              <a:rPr lang="en-GB" dirty="0" smtClean="0">
                <a:solidFill>
                  <a:schemeClr val="bg1"/>
                </a:solidFill>
                <a:latin typeface="Trebuchet MS" panose="020B0603020202020204" pitchFamily="34" charset="0"/>
              </a:rPr>
              <a:t>/</a:t>
            </a:r>
            <a:r>
              <a:rPr lang="en-GB" dirty="0" err="1" smtClean="0">
                <a:solidFill>
                  <a:schemeClr val="bg1"/>
                </a:solidFill>
                <a:latin typeface="Trebuchet MS" panose="020B0603020202020204" pitchFamily="34" charset="0"/>
              </a:rPr>
              <a:t>Goddag</a:t>
            </a:r>
            <a:endParaRPr lang="en-GB" dirty="0">
              <a:solidFill>
                <a:schemeClr val="bg1"/>
              </a:solidFill>
              <a:latin typeface="Trebuchet MS" panose="020B0603020202020204" pitchFamily="34" charset="0"/>
            </a:endParaRPr>
          </a:p>
          <a:p>
            <a:pPr marL="514350" indent="-514350">
              <a:buFont typeface="+mj-lt"/>
              <a:buAutoNum type="arabicPeriod"/>
            </a:pPr>
            <a:r>
              <a:rPr lang="el-GR" dirty="0" smtClean="0">
                <a:solidFill>
                  <a:schemeClr val="bg1"/>
                </a:solidFill>
                <a:latin typeface="Trebuchet MS" panose="020B0603020202020204" pitchFamily="34" charset="0"/>
              </a:rPr>
              <a:t>γεια </a:t>
            </a:r>
            <a:r>
              <a:rPr lang="el-GR" dirty="0">
                <a:solidFill>
                  <a:schemeClr val="bg1"/>
                </a:solidFill>
                <a:latin typeface="Trebuchet MS" panose="020B0603020202020204" pitchFamily="34" charset="0"/>
              </a:rPr>
              <a:t>σαςγεια </a:t>
            </a:r>
            <a:r>
              <a:rPr lang="el-GR" dirty="0" smtClean="0">
                <a:solidFill>
                  <a:schemeClr val="bg1"/>
                </a:solidFill>
                <a:latin typeface="Trebuchet MS" panose="020B0603020202020204" pitchFamily="34" charset="0"/>
              </a:rPr>
              <a:t>σας</a:t>
            </a:r>
            <a:r>
              <a:rPr lang="en-GB" dirty="0">
                <a:solidFill>
                  <a:schemeClr val="bg1"/>
                </a:solidFill>
                <a:latin typeface="Trebuchet MS" panose="020B0603020202020204" pitchFamily="34" charset="0"/>
              </a:rPr>
              <a:t>(</a:t>
            </a:r>
            <a:r>
              <a:rPr lang="el-GR" dirty="0" smtClean="0">
                <a:solidFill>
                  <a:schemeClr val="bg1"/>
                </a:solidFill>
                <a:latin typeface="Trebuchet MS" panose="020B0603020202020204" pitchFamily="34" charset="0"/>
              </a:rPr>
              <a:t>geia sas</a:t>
            </a:r>
            <a:r>
              <a:rPr lang="en-GB" dirty="0" smtClean="0">
                <a:solidFill>
                  <a:schemeClr val="bg1"/>
                </a:solidFill>
                <a:latin typeface="Trebuchet MS" panose="020B0603020202020204" pitchFamily="34" charset="0"/>
              </a:rPr>
              <a:t>)</a:t>
            </a:r>
          </a:p>
          <a:p>
            <a:pPr marL="514350" indent="-514350">
              <a:buFont typeface="+mj-lt"/>
              <a:buAutoNum type="arabicPeriod"/>
            </a:pPr>
            <a:r>
              <a:rPr lang="en-GB" dirty="0" err="1" smtClean="0">
                <a:solidFill>
                  <a:schemeClr val="bg1"/>
                </a:solidFill>
                <a:latin typeface="Trebuchet MS" panose="020B0603020202020204" pitchFamily="34" charset="0"/>
              </a:rPr>
              <a:t>Olá</a:t>
            </a:r>
            <a:endParaRPr lang="en-GB" dirty="0" smtClean="0">
              <a:solidFill>
                <a:schemeClr val="bg1"/>
              </a:solidFill>
              <a:latin typeface="Trebuchet MS" panose="020B0603020202020204" pitchFamily="34" charset="0"/>
            </a:endParaRPr>
          </a:p>
          <a:p>
            <a:pPr marL="514350" indent="-514350">
              <a:buFont typeface="+mj-lt"/>
              <a:buAutoNum type="arabicPeriod"/>
            </a:pPr>
            <a:r>
              <a:rPr lang="ar-AE" dirty="0" smtClean="0">
                <a:solidFill>
                  <a:schemeClr val="bg1"/>
                </a:solidFill>
                <a:latin typeface="Trebuchet MS" panose="020B0603020202020204" pitchFamily="34" charset="0"/>
              </a:rPr>
              <a:t>ہیلو</a:t>
            </a:r>
            <a:r>
              <a:rPr lang="en-GB" dirty="0" smtClean="0">
                <a:solidFill>
                  <a:schemeClr val="bg1"/>
                </a:solidFill>
                <a:latin typeface="Trebuchet MS" panose="020B0603020202020204" pitchFamily="34" charset="0"/>
              </a:rPr>
              <a:t> (</a:t>
            </a:r>
            <a:r>
              <a:rPr lang="en-GB" dirty="0" err="1" smtClean="0">
                <a:solidFill>
                  <a:schemeClr val="bg1"/>
                </a:solidFill>
                <a:latin typeface="Trebuchet MS" panose="020B0603020202020204" pitchFamily="34" charset="0"/>
              </a:rPr>
              <a:t>Assalam</a:t>
            </a:r>
            <a:r>
              <a:rPr lang="en-GB" dirty="0" smtClean="0">
                <a:solidFill>
                  <a:schemeClr val="bg1"/>
                </a:solidFill>
                <a:latin typeface="Trebuchet MS" panose="020B0603020202020204" pitchFamily="34" charset="0"/>
              </a:rPr>
              <a:t> </a:t>
            </a:r>
            <a:r>
              <a:rPr lang="en-GB" dirty="0" err="1" smtClean="0">
                <a:solidFill>
                  <a:schemeClr val="bg1"/>
                </a:solidFill>
                <a:latin typeface="Trebuchet MS" panose="020B0603020202020204" pitchFamily="34" charset="0"/>
              </a:rPr>
              <a:t>Aleykum</a:t>
            </a:r>
            <a:r>
              <a:rPr lang="en-GB" dirty="0" smtClean="0">
                <a:solidFill>
                  <a:schemeClr val="bg1"/>
                </a:solidFill>
                <a:latin typeface="Trebuchet MS" panose="020B0603020202020204" pitchFamily="34" charset="0"/>
              </a:rPr>
              <a:t>)</a:t>
            </a:r>
          </a:p>
          <a:p>
            <a:pPr marL="514350" indent="-514350">
              <a:buFont typeface="+mj-lt"/>
              <a:buAutoNum type="arabicPeriod"/>
            </a:pPr>
            <a:r>
              <a:rPr lang="en-GB" dirty="0" err="1" smtClean="0">
                <a:solidFill>
                  <a:schemeClr val="bg1"/>
                </a:solidFill>
                <a:latin typeface="Trebuchet MS" panose="020B0603020202020204" pitchFamily="34" charset="0"/>
              </a:rPr>
              <a:t>Hujambo</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err="1" smtClean="0">
                <a:solidFill>
                  <a:schemeClr val="bg1"/>
                </a:solidFill>
                <a:latin typeface="Trebuchet MS" panose="020B0603020202020204" pitchFamily="34" charset="0"/>
              </a:rPr>
              <a:t>Helô</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err="1" smtClean="0">
                <a:solidFill>
                  <a:schemeClr val="bg1"/>
                </a:solidFill>
                <a:latin typeface="Trebuchet MS" panose="020B0603020202020204" pitchFamily="34" charset="0"/>
              </a:rPr>
              <a:t>Tere</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err="1" smtClean="0">
                <a:solidFill>
                  <a:schemeClr val="bg1"/>
                </a:solidFill>
                <a:latin typeface="Trebuchet MS" panose="020B0603020202020204" pitchFamily="34" charset="0"/>
              </a:rPr>
              <a:t>Ahoj</a:t>
            </a:r>
            <a:endParaRPr lang="el-GR" dirty="0">
              <a:solidFill>
                <a:schemeClr val="bg1"/>
              </a:solidFill>
              <a:latin typeface="Trebuchet MS" panose="020B0603020202020204" pitchFamily="34" charset="0"/>
            </a:endParaRPr>
          </a:p>
          <a:p>
            <a:pPr marL="514350" indent="-514350">
              <a:buFont typeface="+mj-lt"/>
              <a:buAutoNum type="arabicPeriod"/>
            </a:pPr>
            <a:endParaRPr lang="en-GB" dirty="0">
              <a:solidFill>
                <a:schemeClr val="bg1"/>
              </a:solidFill>
            </a:endParaRPr>
          </a:p>
        </p:txBody>
      </p:sp>
      <p:sp>
        <p:nvSpPr>
          <p:cNvPr id="12" name="Content Placeholder 11"/>
          <p:cNvSpPr>
            <a:spLocks noGrp="1"/>
          </p:cNvSpPr>
          <p:nvPr>
            <p:ph sz="half" idx="2"/>
          </p:nvPr>
        </p:nvSpPr>
        <p:spPr>
          <a:xfrm>
            <a:off x="4648200" y="1600200"/>
            <a:ext cx="4495800" cy="4997152"/>
          </a:xfrm>
        </p:spPr>
        <p:txBody>
          <a:bodyPr>
            <a:normAutofit fontScale="92500"/>
          </a:bodyPr>
          <a:lstStyle/>
          <a:p>
            <a:pPr marL="514350" indent="-514350">
              <a:buFont typeface="+mj-lt"/>
              <a:buAutoNum type="arabicPeriod"/>
            </a:pPr>
            <a:r>
              <a:rPr lang="en-GB" dirty="0" smtClean="0">
                <a:latin typeface="Trebuchet MS" panose="020B0603020202020204" pitchFamily="34" charset="0"/>
              </a:rPr>
              <a:t>Italian</a:t>
            </a:r>
          </a:p>
          <a:p>
            <a:pPr marL="514350" indent="-514350">
              <a:buFont typeface="+mj-lt"/>
              <a:buAutoNum type="arabicPeriod"/>
            </a:pPr>
            <a:r>
              <a:rPr lang="en-GB" dirty="0" smtClean="0">
                <a:latin typeface="Trebuchet MS" panose="020B0603020202020204" pitchFamily="34" charset="0"/>
              </a:rPr>
              <a:t>Dutch/German/Afrikaans</a:t>
            </a:r>
          </a:p>
          <a:p>
            <a:pPr marL="514350" indent="-514350">
              <a:buFont typeface="+mj-lt"/>
              <a:buAutoNum type="arabicPeriod"/>
            </a:pPr>
            <a:r>
              <a:rPr lang="en-GB" dirty="0" smtClean="0">
                <a:latin typeface="Trebuchet MS" panose="020B0603020202020204" pitchFamily="34" charset="0"/>
              </a:rPr>
              <a:t>Danish</a:t>
            </a:r>
          </a:p>
          <a:p>
            <a:pPr marL="514350" indent="-514350">
              <a:buFont typeface="+mj-lt"/>
              <a:buAutoNum type="arabicPeriod"/>
            </a:pPr>
            <a:r>
              <a:rPr lang="en-GB" dirty="0" smtClean="0">
                <a:latin typeface="Trebuchet MS" panose="020B0603020202020204" pitchFamily="34" charset="0"/>
              </a:rPr>
              <a:t>Greek</a:t>
            </a:r>
          </a:p>
          <a:p>
            <a:pPr marL="514350" indent="-514350">
              <a:buFont typeface="+mj-lt"/>
              <a:buAutoNum type="arabicPeriod"/>
            </a:pPr>
            <a:r>
              <a:rPr lang="en-GB" dirty="0" smtClean="0">
                <a:latin typeface="Trebuchet MS" panose="020B0603020202020204" pitchFamily="34" charset="0"/>
              </a:rPr>
              <a:t>Portuguese</a:t>
            </a:r>
          </a:p>
          <a:p>
            <a:pPr marL="514350" indent="-514350">
              <a:buFont typeface="+mj-lt"/>
              <a:buAutoNum type="arabicPeriod"/>
            </a:pPr>
            <a:r>
              <a:rPr lang="en-GB" dirty="0" smtClean="0">
                <a:latin typeface="Trebuchet MS" panose="020B0603020202020204" pitchFamily="34" charset="0"/>
              </a:rPr>
              <a:t>Urdu</a:t>
            </a:r>
          </a:p>
          <a:p>
            <a:pPr marL="514350" indent="-514350">
              <a:buFont typeface="+mj-lt"/>
              <a:buAutoNum type="arabicPeriod"/>
            </a:pPr>
            <a:r>
              <a:rPr lang="en-GB" dirty="0" smtClean="0">
                <a:latin typeface="Trebuchet MS" panose="020B0603020202020204" pitchFamily="34" charset="0"/>
              </a:rPr>
              <a:t>Swahili</a:t>
            </a:r>
          </a:p>
          <a:p>
            <a:pPr marL="514350" indent="-514350">
              <a:buFont typeface="+mj-lt"/>
              <a:buAutoNum type="arabicPeriod"/>
            </a:pPr>
            <a:r>
              <a:rPr lang="en-GB" dirty="0" smtClean="0">
                <a:latin typeface="Trebuchet MS" panose="020B0603020202020204" pitchFamily="34" charset="0"/>
              </a:rPr>
              <a:t>Welsh</a:t>
            </a:r>
          </a:p>
          <a:p>
            <a:pPr marL="514350" indent="-514350">
              <a:buFont typeface="+mj-lt"/>
              <a:buAutoNum type="arabicPeriod"/>
            </a:pPr>
            <a:r>
              <a:rPr lang="en-GB" dirty="0" smtClean="0">
                <a:latin typeface="Trebuchet MS" panose="020B0603020202020204" pitchFamily="34" charset="0"/>
              </a:rPr>
              <a:t>Estonian</a:t>
            </a:r>
          </a:p>
          <a:p>
            <a:pPr marL="514350" indent="-514350">
              <a:buFont typeface="+mj-lt"/>
              <a:buAutoNum type="arabicPeriod"/>
            </a:pPr>
            <a:r>
              <a:rPr lang="en-GB" dirty="0" smtClean="0">
                <a:latin typeface="Trebuchet MS" panose="020B0603020202020204" pitchFamily="34" charset="0"/>
              </a:rPr>
              <a:t>Czech</a:t>
            </a:r>
            <a:endParaRPr lang="en-GB" dirty="0">
              <a:latin typeface="Trebuchet MS" panose="020B0603020202020204" pitchFamily="34" charset="0"/>
            </a:endParaRPr>
          </a:p>
        </p:txBody>
      </p:sp>
      <p:pic>
        <p:nvPicPr>
          <p:cNvPr id="6"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flipH="1">
            <a:off x="3823847" y="6138862"/>
            <a:ext cx="754931" cy="720725"/>
          </a:xfrm>
          <a:prstGeom prst="rect">
            <a:avLst/>
          </a:prstGeom>
          <a:noFill/>
          <a:ln w="9525">
            <a:noFill/>
            <a:miter lim="800000"/>
            <a:headEnd/>
            <a:tailEnd/>
          </a:ln>
        </p:spPr>
      </p:pic>
      <p:pic>
        <p:nvPicPr>
          <p:cNvPr id="7" name="Picture 2" descr="C:\Users\Mairéad\AppData\Local\Microsoft\Windows\Temporary Internet Files\Content.IE5\KKH975CZ\MC900234134[1].wmf"/>
          <p:cNvPicPr>
            <a:picLocks noChangeAspect="1" noChangeArrowheads="1"/>
          </p:cNvPicPr>
          <p:nvPr/>
        </p:nvPicPr>
        <p:blipFill>
          <a:blip r:embed="rId3"/>
          <a:srcRect/>
          <a:stretch>
            <a:fillRect/>
          </a:stretch>
        </p:blipFill>
        <p:spPr bwMode="auto">
          <a:xfrm>
            <a:off x="3347864" y="6233715"/>
            <a:ext cx="475983" cy="605674"/>
          </a:xfrm>
          <a:prstGeom prst="rect">
            <a:avLst/>
          </a:prstGeom>
          <a:noFill/>
          <a:ln w="9525">
            <a:noFill/>
            <a:miter lim="800000"/>
            <a:headEnd/>
            <a:tailEnd/>
          </a:ln>
        </p:spPr>
      </p:pic>
      <p:pic>
        <p:nvPicPr>
          <p:cNvPr id="8" name="Picture 5" descr="C:\Users\Mairéad\AppData\Local\Microsoft\Windows\Temporary Internet Files\Content.IE5\LR51KL8U\MC900434389[1].wmf"/>
          <p:cNvPicPr>
            <a:picLocks noChangeAspect="1" noChangeArrowheads="1"/>
          </p:cNvPicPr>
          <p:nvPr/>
        </p:nvPicPr>
        <p:blipFill>
          <a:blip r:embed="rId4"/>
          <a:srcRect/>
          <a:stretch>
            <a:fillRect/>
          </a:stretch>
        </p:blipFill>
        <p:spPr bwMode="auto">
          <a:xfrm>
            <a:off x="2771800" y="6138862"/>
            <a:ext cx="457200" cy="719138"/>
          </a:xfrm>
          <a:prstGeom prst="rect">
            <a:avLst/>
          </a:prstGeom>
          <a:noFill/>
          <a:ln w="9525">
            <a:noFill/>
            <a:miter lim="800000"/>
            <a:headEnd/>
            <a:tailEnd/>
          </a:ln>
        </p:spPr>
      </p:pic>
    </p:spTree>
    <p:extLst>
      <p:ext uri="{BB962C8B-B14F-4D97-AF65-F5344CB8AC3E}">
        <p14:creationId xmlns:p14="http://schemas.microsoft.com/office/powerpoint/2010/main" val="39605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 calcmode="lin" valueType="num">
                                      <p:cBhvr>
                                        <p:cTn id="28"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p:cTn id="35"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 calcmode="lin" valueType="num">
                                      <p:cBhvr>
                                        <p:cTn id="42"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 calcmode="lin" valueType="num">
                                      <p:cBhvr>
                                        <p:cTn id="49"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 calcmode="lin" valueType="num">
                                      <p:cBhvr>
                                        <p:cTn id="56"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1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2">
                                            <p:txEl>
                                              <p:pRg st="8" end="8"/>
                                            </p:txEl>
                                          </p:spTgt>
                                        </p:tgtEl>
                                        <p:attrNameLst>
                                          <p:attrName>style.visibility</p:attrName>
                                        </p:attrNameLst>
                                      </p:cBhvr>
                                      <p:to>
                                        <p:strVal val="visible"/>
                                      </p:to>
                                    </p:set>
                                    <p:anim calcmode="lin" valueType="num">
                                      <p:cBhvr>
                                        <p:cTn id="63"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1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2">
                                            <p:txEl>
                                              <p:pRg st="9" end="9"/>
                                            </p:txEl>
                                          </p:spTgt>
                                        </p:tgtEl>
                                        <p:attrNameLst>
                                          <p:attrName>style.visibility</p:attrName>
                                        </p:attrNameLst>
                                      </p:cBhvr>
                                      <p:to>
                                        <p:strVal val="visible"/>
                                      </p:to>
                                    </p:set>
                                    <p:anim calcmode="lin" valueType="num">
                                      <p:cBhvr>
                                        <p:cTn id="70" dur="5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1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lgium, Flag, National, Country, Nation, Belgian,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15771"/>
            <a:ext cx="1960849" cy="12372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9552" y="446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dirty="0" smtClean="0">
                <a:solidFill>
                  <a:srgbClr val="FFC000"/>
                </a:solidFill>
                <a:effectLst>
                  <a:outerShdw blurRad="38100" dist="38100" dir="2700000" algn="tl">
                    <a:srgbClr val="000000">
                      <a:alpha val="43137"/>
                    </a:srgbClr>
                  </a:outerShdw>
                </a:effectLst>
                <a:latin typeface="Trebuchet MS" panose="020B0603020202020204" pitchFamily="34" charset="0"/>
              </a:rPr>
              <a:t>Do you know which EU member states these flags belong to?</a:t>
            </a:r>
            <a:endParaRPr lang="en-GB" sz="31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5" name="TextBox 4"/>
          <p:cNvSpPr txBox="1"/>
          <p:nvPr/>
        </p:nvSpPr>
        <p:spPr>
          <a:xfrm>
            <a:off x="647564" y="2654811"/>
            <a:ext cx="1296144" cy="369332"/>
          </a:xfrm>
          <a:prstGeom prst="rect">
            <a:avLst/>
          </a:prstGeom>
          <a:noFill/>
        </p:spPr>
        <p:txBody>
          <a:bodyPr wrap="square" rtlCol="0">
            <a:spAutoFit/>
          </a:bodyPr>
          <a:lstStyle/>
          <a:p>
            <a:pPr algn="ctr"/>
            <a:r>
              <a:rPr lang="en-GB" dirty="0" smtClean="0"/>
              <a:t>1</a:t>
            </a:r>
            <a:endParaRPr lang="en-GB" dirty="0"/>
          </a:p>
        </p:txBody>
      </p:sp>
      <p:pic>
        <p:nvPicPr>
          <p:cNvPr id="1028" name="Picture 4" descr="Flag, Finland, Republic Of Finland, Nordic Coun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242" y="1315771"/>
            <a:ext cx="1940850" cy="1237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34113" y="2617083"/>
            <a:ext cx="1296144" cy="369332"/>
          </a:xfrm>
          <a:prstGeom prst="rect">
            <a:avLst/>
          </a:prstGeom>
          <a:noFill/>
        </p:spPr>
        <p:txBody>
          <a:bodyPr wrap="square" rtlCol="0">
            <a:spAutoFit/>
          </a:bodyPr>
          <a:lstStyle/>
          <a:p>
            <a:pPr algn="ctr"/>
            <a:r>
              <a:rPr lang="en-GB" dirty="0" smtClean="0"/>
              <a:t>2</a:t>
            </a:r>
            <a:endParaRPr lang="en-GB" dirty="0"/>
          </a:p>
        </p:txBody>
      </p:sp>
      <p:pic>
        <p:nvPicPr>
          <p:cNvPr id="1030" name="Picture 6" descr="Lithuania, Flag, National, Civil, Ensign, Tri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352" y="1315771"/>
            <a:ext cx="1933559" cy="12310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73059" y="2596262"/>
            <a:ext cx="1296144" cy="369332"/>
          </a:xfrm>
          <a:prstGeom prst="rect">
            <a:avLst/>
          </a:prstGeom>
          <a:noFill/>
        </p:spPr>
        <p:txBody>
          <a:bodyPr wrap="square" rtlCol="0">
            <a:spAutoFit/>
          </a:bodyPr>
          <a:lstStyle/>
          <a:p>
            <a:pPr algn="ctr"/>
            <a:r>
              <a:rPr lang="en-GB" dirty="0"/>
              <a:t>3</a:t>
            </a:r>
          </a:p>
        </p:txBody>
      </p:sp>
      <p:pic>
        <p:nvPicPr>
          <p:cNvPr id="1034" name="Picture 10" descr="Poland, Flag, Country, Nation, Republic, Natio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293539"/>
            <a:ext cx="1933559" cy="12435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167581" y="2584112"/>
            <a:ext cx="1296144" cy="369332"/>
          </a:xfrm>
          <a:prstGeom prst="rect">
            <a:avLst/>
          </a:prstGeom>
          <a:noFill/>
        </p:spPr>
        <p:txBody>
          <a:bodyPr wrap="square" rtlCol="0">
            <a:spAutoFit/>
          </a:bodyPr>
          <a:lstStyle/>
          <a:p>
            <a:pPr algn="ctr"/>
            <a:r>
              <a:rPr lang="en-GB" dirty="0" smtClean="0"/>
              <a:t>4</a:t>
            </a:r>
            <a:endParaRPr lang="en-GB" dirty="0"/>
          </a:p>
        </p:txBody>
      </p:sp>
      <p:pic>
        <p:nvPicPr>
          <p:cNvPr id="1036" name="Picture 12" descr="Slovakia, Flag, National Flag, Nation, Country, En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057" y="3140968"/>
            <a:ext cx="1974130" cy="12673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1013" y="4509120"/>
            <a:ext cx="1296144" cy="369332"/>
          </a:xfrm>
          <a:prstGeom prst="rect">
            <a:avLst/>
          </a:prstGeom>
          <a:noFill/>
        </p:spPr>
        <p:txBody>
          <a:bodyPr wrap="square" rtlCol="0">
            <a:spAutoFit/>
          </a:bodyPr>
          <a:lstStyle/>
          <a:p>
            <a:pPr algn="ctr"/>
            <a:r>
              <a:rPr lang="en-GB" dirty="0" smtClean="0"/>
              <a:t>5</a:t>
            </a:r>
            <a:endParaRPr lang="en-GB" dirty="0"/>
          </a:p>
        </p:txBody>
      </p:sp>
      <p:sp>
        <p:nvSpPr>
          <p:cNvPr id="18" name="TextBox 17"/>
          <p:cNvSpPr txBox="1"/>
          <p:nvPr/>
        </p:nvSpPr>
        <p:spPr>
          <a:xfrm>
            <a:off x="2723706" y="4490539"/>
            <a:ext cx="1376349" cy="369332"/>
          </a:xfrm>
          <a:prstGeom prst="rect">
            <a:avLst/>
          </a:prstGeom>
          <a:noFill/>
        </p:spPr>
        <p:txBody>
          <a:bodyPr wrap="square" rtlCol="0">
            <a:spAutoFit/>
          </a:bodyPr>
          <a:lstStyle/>
          <a:p>
            <a:pPr algn="ctr"/>
            <a:r>
              <a:rPr lang="en-GB" dirty="0" smtClean="0"/>
              <a:t>6</a:t>
            </a:r>
            <a:endParaRPr lang="en-GB" dirty="0"/>
          </a:p>
        </p:txBody>
      </p:sp>
      <p:pic>
        <p:nvPicPr>
          <p:cNvPr id="1040" name="Picture 16" descr="Bulgaria, Flag, Civil, State, Ensign, Symbol, 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77" y="3140968"/>
            <a:ext cx="1941015" cy="12530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alta, Flag, National, Symbol, Country, Nation, Euro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3053" y="3152681"/>
            <a:ext cx="1929616" cy="12439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932956" y="4490539"/>
            <a:ext cx="1376349" cy="369332"/>
          </a:xfrm>
          <a:prstGeom prst="rect">
            <a:avLst/>
          </a:prstGeom>
          <a:noFill/>
        </p:spPr>
        <p:txBody>
          <a:bodyPr wrap="square" rtlCol="0">
            <a:spAutoFit/>
          </a:bodyPr>
          <a:lstStyle/>
          <a:p>
            <a:pPr algn="ctr"/>
            <a:r>
              <a:rPr lang="en-GB" dirty="0" smtClean="0"/>
              <a:t>7</a:t>
            </a:r>
            <a:endParaRPr lang="en-GB" dirty="0"/>
          </a:p>
        </p:txBody>
      </p:sp>
      <p:pic>
        <p:nvPicPr>
          <p:cNvPr id="1044" name="Picture 20" descr="Cyprus, Flag, Country, Nation, Symbol, Mediterrane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3140969"/>
            <a:ext cx="1933559" cy="11521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26868" y="4490539"/>
            <a:ext cx="1376349" cy="369332"/>
          </a:xfrm>
          <a:prstGeom prst="rect">
            <a:avLst/>
          </a:prstGeom>
          <a:noFill/>
        </p:spPr>
        <p:txBody>
          <a:bodyPr wrap="square" rtlCol="0">
            <a:spAutoFit/>
          </a:bodyPr>
          <a:lstStyle/>
          <a:p>
            <a:pPr algn="ctr"/>
            <a:r>
              <a:rPr lang="en-GB" dirty="0" smtClean="0"/>
              <a:t>8</a:t>
            </a:r>
            <a:endParaRPr lang="en-GB" dirty="0"/>
          </a:p>
        </p:txBody>
      </p:sp>
      <p:pic>
        <p:nvPicPr>
          <p:cNvPr id="1046" name="Picture 22" descr="Czech, Flag, Republic, Symbol, Country, Nation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733" y="4967978"/>
            <a:ext cx="1973925" cy="12673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9512" y="6309320"/>
            <a:ext cx="1999146" cy="369332"/>
          </a:xfrm>
          <a:prstGeom prst="rect">
            <a:avLst/>
          </a:prstGeom>
          <a:noFill/>
        </p:spPr>
        <p:txBody>
          <a:bodyPr wrap="square" rtlCol="0">
            <a:spAutoFit/>
          </a:bodyPr>
          <a:lstStyle/>
          <a:p>
            <a:pPr algn="ctr"/>
            <a:r>
              <a:rPr lang="en-GB" dirty="0" smtClean="0"/>
              <a:t>9</a:t>
            </a:r>
            <a:endParaRPr lang="en-GB" dirty="0"/>
          </a:p>
        </p:txBody>
      </p:sp>
      <p:pic>
        <p:nvPicPr>
          <p:cNvPr id="1048" name="Picture 24" descr="Hungary, Flag, National, Nation, Countr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2307" y="4939626"/>
            <a:ext cx="1940385" cy="129574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396494" y="6314822"/>
            <a:ext cx="1999146" cy="369332"/>
          </a:xfrm>
          <a:prstGeom prst="rect">
            <a:avLst/>
          </a:prstGeom>
          <a:noFill/>
        </p:spPr>
        <p:txBody>
          <a:bodyPr wrap="square" rtlCol="0">
            <a:spAutoFit/>
          </a:bodyPr>
          <a:lstStyle/>
          <a:p>
            <a:pPr algn="ctr"/>
            <a:r>
              <a:rPr lang="en-GB" dirty="0" smtClean="0"/>
              <a:t>10</a:t>
            </a:r>
            <a:endParaRPr lang="en-GB" dirty="0"/>
          </a:p>
        </p:txBody>
      </p:sp>
      <p:pic>
        <p:nvPicPr>
          <p:cNvPr id="26" name="Picture 3" descr="C:\Users\Mairéad\AppData\Local\Microsoft\Windows\Temporary Internet Files\Content.IE5\S1XBZSIJ\MC900432534[1].png"/>
          <p:cNvPicPr>
            <a:picLocks noChangeAspect="1" noChangeArrowheads="1"/>
          </p:cNvPicPr>
          <p:nvPr/>
        </p:nvPicPr>
        <p:blipFill>
          <a:blip r:embed="rId12"/>
          <a:srcRect/>
          <a:stretch>
            <a:fillRect/>
          </a:stretch>
        </p:blipFill>
        <p:spPr bwMode="auto">
          <a:xfrm flipH="1">
            <a:off x="6444208" y="6158060"/>
            <a:ext cx="754931" cy="720725"/>
          </a:xfrm>
          <a:prstGeom prst="rect">
            <a:avLst/>
          </a:prstGeom>
          <a:noFill/>
          <a:ln w="9525">
            <a:noFill/>
            <a:miter lim="800000"/>
            <a:headEnd/>
            <a:tailEnd/>
          </a:ln>
        </p:spPr>
      </p:pic>
      <p:pic>
        <p:nvPicPr>
          <p:cNvPr id="28" name="Picture 2" descr="C:\Users\Mairéad\AppData\Local\Microsoft\Windows\Temporary Internet Files\Content.IE5\KKH975CZ\MC900234134[1].wmf"/>
          <p:cNvPicPr>
            <a:picLocks noChangeAspect="1" noChangeArrowheads="1"/>
          </p:cNvPicPr>
          <p:nvPr/>
        </p:nvPicPr>
        <p:blipFill>
          <a:blip r:embed="rId13"/>
          <a:srcRect/>
          <a:stretch>
            <a:fillRect/>
          </a:stretch>
        </p:blipFill>
        <p:spPr bwMode="auto">
          <a:xfrm>
            <a:off x="5968225" y="6163559"/>
            <a:ext cx="475983" cy="605674"/>
          </a:xfrm>
          <a:prstGeom prst="rect">
            <a:avLst/>
          </a:prstGeom>
          <a:noFill/>
          <a:ln w="9525">
            <a:noFill/>
            <a:miter lim="800000"/>
            <a:headEnd/>
            <a:tailEnd/>
          </a:ln>
        </p:spPr>
      </p:pic>
      <p:pic>
        <p:nvPicPr>
          <p:cNvPr id="29" name="Picture 5" descr="C:\Users\Mairéad\AppData\Local\Microsoft\Windows\Temporary Internet Files\Content.IE5\LR51KL8U\MC900434389[1].wmf"/>
          <p:cNvPicPr>
            <a:picLocks noChangeAspect="1" noChangeArrowheads="1"/>
          </p:cNvPicPr>
          <p:nvPr/>
        </p:nvPicPr>
        <p:blipFill>
          <a:blip r:embed="rId14"/>
          <a:srcRect/>
          <a:stretch>
            <a:fillRect/>
          </a:stretch>
        </p:blipFill>
        <p:spPr bwMode="auto">
          <a:xfrm>
            <a:off x="5373316" y="6158060"/>
            <a:ext cx="457200" cy="719138"/>
          </a:xfrm>
          <a:prstGeom prst="rect">
            <a:avLst/>
          </a:prstGeom>
          <a:noFill/>
          <a:ln w="9525">
            <a:noFill/>
            <a:miter lim="800000"/>
            <a:headEnd/>
            <a:tailEnd/>
          </a:ln>
        </p:spPr>
      </p:pic>
    </p:spTree>
    <p:extLst>
      <p:ext uri="{BB962C8B-B14F-4D97-AF65-F5344CB8AC3E}">
        <p14:creationId xmlns:p14="http://schemas.microsoft.com/office/powerpoint/2010/main" val="2166700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lgium, Flag, National, Country, Nation, Belgian,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15771"/>
            <a:ext cx="1960849" cy="12372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9552" y="446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dirty="0" smtClean="0">
                <a:solidFill>
                  <a:srgbClr val="FFC000"/>
                </a:solidFill>
                <a:effectLst>
                  <a:outerShdw blurRad="38100" dist="38100" dir="2700000" algn="tl">
                    <a:srgbClr val="000000">
                      <a:alpha val="43137"/>
                    </a:srgbClr>
                  </a:outerShdw>
                </a:effectLst>
                <a:latin typeface="Trebuchet MS" panose="020B0603020202020204" pitchFamily="34" charset="0"/>
              </a:rPr>
              <a:t>Do you know which EU member states these flags belong to?</a:t>
            </a:r>
            <a:endParaRPr lang="en-GB" sz="31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5" name="TextBox 4"/>
          <p:cNvSpPr txBox="1"/>
          <p:nvPr/>
        </p:nvSpPr>
        <p:spPr>
          <a:xfrm>
            <a:off x="647564" y="2654811"/>
            <a:ext cx="1296144" cy="369332"/>
          </a:xfrm>
          <a:prstGeom prst="rect">
            <a:avLst/>
          </a:prstGeom>
          <a:noFill/>
        </p:spPr>
        <p:txBody>
          <a:bodyPr wrap="square" rtlCol="0">
            <a:spAutoFit/>
          </a:bodyPr>
          <a:lstStyle/>
          <a:p>
            <a:pPr algn="ctr"/>
            <a:r>
              <a:rPr lang="en-GB" dirty="0" smtClean="0"/>
              <a:t>1. Belgium</a:t>
            </a:r>
            <a:endParaRPr lang="en-GB" dirty="0"/>
          </a:p>
        </p:txBody>
      </p:sp>
      <p:pic>
        <p:nvPicPr>
          <p:cNvPr id="1028" name="Picture 4" descr="Flag, Finland, Republic Of Finland, Nordic Coun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242" y="1315771"/>
            <a:ext cx="1940850" cy="1237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34113" y="2617083"/>
            <a:ext cx="1296144" cy="369332"/>
          </a:xfrm>
          <a:prstGeom prst="rect">
            <a:avLst/>
          </a:prstGeom>
          <a:noFill/>
        </p:spPr>
        <p:txBody>
          <a:bodyPr wrap="square" rtlCol="0">
            <a:spAutoFit/>
          </a:bodyPr>
          <a:lstStyle/>
          <a:p>
            <a:pPr algn="ctr"/>
            <a:r>
              <a:rPr lang="en-GB" dirty="0" smtClean="0"/>
              <a:t>2. Finland</a:t>
            </a:r>
            <a:endParaRPr lang="en-GB" dirty="0"/>
          </a:p>
        </p:txBody>
      </p:sp>
      <p:pic>
        <p:nvPicPr>
          <p:cNvPr id="1030" name="Picture 6" descr="Lithuania, Flag, National, Civil, Ensign, Tri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352" y="1315771"/>
            <a:ext cx="1933559" cy="12310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73059" y="2596262"/>
            <a:ext cx="1296144" cy="369332"/>
          </a:xfrm>
          <a:prstGeom prst="rect">
            <a:avLst/>
          </a:prstGeom>
          <a:noFill/>
        </p:spPr>
        <p:txBody>
          <a:bodyPr wrap="square" rtlCol="0">
            <a:spAutoFit/>
          </a:bodyPr>
          <a:lstStyle/>
          <a:p>
            <a:pPr algn="ctr"/>
            <a:r>
              <a:rPr lang="en-GB" dirty="0" smtClean="0"/>
              <a:t>3. Lithuania</a:t>
            </a:r>
            <a:endParaRPr lang="en-GB" dirty="0"/>
          </a:p>
        </p:txBody>
      </p:sp>
      <p:pic>
        <p:nvPicPr>
          <p:cNvPr id="1034" name="Picture 10" descr="Poland, Flag, Country, Nation, Republic, Natio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293539"/>
            <a:ext cx="1933559" cy="12435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167581" y="2584112"/>
            <a:ext cx="1296144" cy="369332"/>
          </a:xfrm>
          <a:prstGeom prst="rect">
            <a:avLst/>
          </a:prstGeom>
          <a:noFill/>
        </p:spPr>
        <p:txBody>
          <a:bodyPr wrap="square" rtlCol="0">
            <a:spAutoFit/>
          </a:bodyPr>
          <a:lstStyle/>
          <a:p>
            <a:pPr algn="ctr"/>
            <a:r>
              <a:rPr lang="en-GB" dirty="0" smtClean="0"/>
              <a:t>4. Poland</a:t>
            </a:r>
            <a:endParaRPr lang="en-GB" dirty="0"/>
          </a:p>
        </p:txBody>
      </p:sp>
      <p:pic>
        <p:nvPicPr>
          <p:cNvPr id="1036" name="Picture 12" descr="Slovakia, Flag, National Flag, Nation, Country, En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057" y="3140968"/>
            <a:ext cx="1974130" cy="12673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1013" y="4509120"/>
            <a:ext cx="1296144" cy="369332"/>
          </a:xfrm>
          <a:prstGeom prst="rect">
            <a:avLst/>
          </a:prstGeom>
          <a:noFill/>
        </p:spPr>
        <p:txBody>
          <a:bodyPr wrap="square" rtlCol="0">
            <a:spAutoFit/>
          </a:bodyPr>
          <a:lstStyle/>
          <a:p>
            <a:pPr algn="ctr"/>
            <a:r>
              <a:rPr lang="en-GB" dirty="0" smtClean="0"/>
              <a:t>5. Slovakia</a:t>
            </a:r>
            <a:endParaRPr lang="en-GB" dirty="0"/>
          </a:p>
        </p:txBody>
      </p:sp>
      <p:sp>
        <p:nvSpPr>
          <p:cNvPr id="18" name="TextBox 17"/>
          <p:cNvSpPr txBox="1"/>
          <p:nvPr/>
        </p:nvSpPr>
        <p:spPr>
          <a:xfrm>
            <a:off x="2694009" y="4490539"/>
            <a:ext cx="1376349" cy="369332"/>
          </a:xfrm>
          <a:prstGeom prst="rect">
            <a:avLst/>
          </a:prstGeom>
          <a:noFill/>
        </p:spPr>
        <p:txBody>
          <a:bodyPr wrap="square" rtlCol="0">
            <a:spAutoFit/>
          </a:bodyPr>
          <a:lstStyle/>
          <a:p>
            <a:pPr algn="ctr"/>
            <a:r>
              <a:rPr lang="en-GB" dirty="0" smtClean="0"/>
              <a:t>6. Bulgaria</a:t>
            </a:r>
            <a:endParaRPr lang="en-GB" dirty="0"/>
          </a:p>
        </p:txBody>
      </p:sp>
      <p:pic>
        <p:nvPicPr>
          <p:cNvPr id="1040" name="Picture 16" descr="Bulgaria, Flag, Civil, State, Ensign, Symbol, 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77" y="3140968"/>
            <a:ext cx="1941015" cy="12530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alta, Flag, National, Symbol, Country, Nation, Euro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3053" y="3152681"/>
            <a:ext cx="1929616" cy="12439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932956" y="4490539"/>
            <a:ext cx="1376349" cy="369332"/>
          </a:xfrm>
          <a:prstGeom prst="rect">
            <a:avLst/>
          </a:prstGeom>
          <a:noFill/>
        </p:spPr>
        <p:txBody>
          <a:bodyPr wrap="square" rtlCol="0">
            <a:spAutoFit/>
          </a:bodyPr>
          <a:lstStyle/>
          <a:p>
            <a:pPr algn="ctr"/>
            <a:r>
              <a:rPr lang="en-GB" dirty="0" smtClean="0"/>
              <a:t>7. Malta</a:t>
            </a:r>
            <a:endParaRPr lang="en-GB" dirty="0"/>
          </a:p>
        </p:txBody>
      </p:sp>
      <p:pic>
        <p:nvPicPr>
          <p:cNvPr id="1044" name="Picture 20" descr="Cyprus, Flag, Country, Nation, Symbol, Mediterrane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3140969"/>
            <a:ext cx="1933559" cy="11521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26868" y="4490539"/>
            <a:ext cx="1376349" cy="369332"/>
          </a:xfrm>
          <a:prstGeom prst="rect">
            <a:avLst/>
          </a:prstGeom>
          <a:noFill/>
        </p:spPr>
        <p:txBody>
          <a:bodyPr wrap="square" rtlCol="0">
            <a:spAutoFit/>
          </a:bodyPr>
          <a:lstStyle/>
          <a:p>
            <a:pPr algn="ctr"/>
            <a:r>
              <a:rPr lang="en-GB" dirty="0" smtClean="0"/>
              <a:t>8. Cyprus</a:t>
            </a:r>
            <a:endParaRPr lang="en-GB" dirty="0"/>
          </a:p>
        </p:txBody>
      </p:sp>
      <p:pic>
        <p:nvPicPr>
          <p:cNvPr id="1046" name="Picture 22" descr="Czech, Flag, Republic, Symbol, Country, Nation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733" y="4967978"/>
            <a:ext cx="1973925" cy="12673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9512" y="6309320"/>
            <a:ext cx="1999146" cy="369332"/>
          </a:xfrm>
          <a:prstGeom prst="rect">
            <a:avLst/>
          </a:prstGeom>
          <a:noFill/>
        </p:spPr>
        <p:txBody>
          <a:bodyPr wrap="square" rtlCol="0">
            <a:spAutoFit/>
          </a:bodyPr>
          <a:lstStyle/>
          <a:p>
            <a:pPr algn="ctr"/>
            <a:r>
              <a:rPr lang="en-GB" dirty="0" smtClean="0"/>
              <a:t>9. Czech Republic</a:t>
            </a:r>
            <a:endParaRPr lang="en-GB" dirty="0"/>
          </a:p>
        </p:txBody>
      </p:sp>
      <p:pic>
        <p:nvPicPr>
          <p:cNvPr id="1048" name="Picture 24" descr="Hungary, Flag, National, Nation, Countr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2307" y="4939626"/>
            <a:ext cx="1940385" cy="129574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396494" y="6314822"/>
            <a:ext cx="1999146" cy="369332"/>
          </a:xfrm>
          <a:prstGeom prst="rect">
            <a:avLst/>
          </a:prstGeom>
          <a:noFill/>
        </p:spPr>
        <p:txBody>
          <a:bodyPr wrap="square" rtlCol="0">
            <a:spAutoFit/>
          </a:bodyPr>
          <a:lstStyle/>
          <a:p>
            <a:pPr algn="ctr"/>
            <a:r>
              <a:rPr lang="en-GB" dirty="0" smtClean="0"/>
              <a:t>10. Hungary</a:t>
            </a:r>
            <a:endParaRPr lang="en-GB" dirty="0"/>
          </a:p>
        </p:txBody>
      </p:sp>
      <p:pic>
        <p:nvPicPr>
          <p:cNvPr id="29" name="Picture 3" descr="C:\Users\Mairéad\AppData\Local\Microsoft\Windows\Temporary Internet Files\Content.IE5\S1XBZSIJ\MC900432534[1].png"/>
          <p:cNvPicPr>
            <a:picLocks noChangeAspect="1" noChangeArrowheads="1"/>
          </p:cNvPicPr>
          <p:nvPr/>
        </p:nvPicPr>
        <p:blipFill>
          <a:blip r:embed="rId12"/>
          <a:srcRect/>
          <a:stretch>
            <a:fillRect/>
          </a:stretch>
        </p:blipFill>
        <p:spPr bwMode="auto">
          <a:xfrm flipH="1">
            <a:off x="6444208" y="6158060"/>
            <a:ext cx="754931" cy="720725"/>
          </a:xfrm>
          <a:prstGeom prst="rect">
            <a:avLst/>
          </a:prstGeom>
          <a:noFill/>
          <a:ln w="9525">
            <a:noFill/>
            <a:miter lim="800000"/>
            <a:headEnd/>
            <a:tailEnd/>
          </a:ln>
        </p:spPr>
      </p:pic>
    </p:spTree>
    <p:extLst>
      <p:ext uri="{BB962C8B-B14F-4D97-AF65-F5344CB8AC3E}">
        <p14:creationId xmlns:p14="http://schemas.microsoft.com/office/powerpoint/2010/main" val="7023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anim calcmode="lin" valueType="num">
                                      <p:cBhvr>
                                        <p:cTn id="29" dur="2000" fill="hold"/>
                                        <p:tgtEl>
                                          <p:spTgt spid="14"/>
                                        </p:tgtEl>
                                        <p:attrNameLst>
                                          <p:attrName>ppt_w</p:attrName>
                                        </p:attrNameLst>
                                      </p:cBhvr>
                                      <p:tavLst>
                                        <p:tav tm="0" fmla="#ppt_w*sin(2.5*pi*$)">
                                          <p:val>
                                            <p:fltVal val="0"/>
                                          </p:val>
                                        </p:tav>
                                        <p:tav tm="100000">
                                          <p:val>
                                            <p:fltVal val="1"/>
                                          </p:val>
                                        </p:tav>
                                      </p:tavLst>
                                    </p:anim>
                                    <p:anim calcmode="lin" valueType="num">
                                      <p:cBhvr>
                                        <p:cTn id="3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anim calcmode="lin" valueType="num">
                                      <p:cBhvr>
                                        <p:cTn id="36" dur="2000" fill="hold"/>
                                        <p:tgtEl>
                                          <p:spTgt spid="16"/>
                                        </p:tgtEl>
                                        <p:attrNameLst>
                                          <p:attrName>ppt_w</p:attrName>
                                        </p:attrNameLst>
                                      </p:cBhvr>
                                      <p:tavLst>
                                        <p:tav tm="0" fmla="#ppt_w*sin(2.5*pi*$)">
                                          <p:val>
                                            <p:fltVal val="0"/>
                                          </p:val>
                                        </p:tav>
                                        <p:tav tm="100000">
                                          <p:val>
                                            <p:fltVal val="1"/>
                                          </p:val>
                                        </p:tav>
                                      </p:tavLst>
                                    </p:anim>
                                    <p:anim calcmode="lin" valueType="num">
                                      <p:cBhvr>
                                        <p:cTn id="3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ppt_w</p:attrName>
                                        </p:attrNameLst>
                                      </p:cBhvr>
                                      <p:tavLst>
                                        <p:tav tm="0" fmla="#ppt_w*sin(2.5*pi*$)">
                                          <p:val>
                                            <p:fltVal val="0"/>
                                          </p:val>
                                        </p:tav>
                                        <p:tav tm="100000">
                                          <p:val>
                                            <p:fltVal val="1"/>
                                          </p:val>
                                        </p:tav>
                                      </p:tavLst>
                                    </p:anim>
                                    <p:anim calcmode="lin" valueType="num">
                                      <p:cBhvr>
                                        <p:cTn id="51"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anim calcmode="lin" valueType="num">
                                      <p:cBhvr>
                                        <p:cTn id="57" dur="2000" fill="hold"/>
                                        <p:tgtEl>
                                          <p:spTgt spid="23"/>
                                        </p:tgtEl>
                                        <p:attrNameLst>
                                          <p:attrName>ppt_w</p:attrName>
                                        </p:attrNameLst>
                                      </p:cBhvr>
                                      <p:tavLst>
                                        <p:tav tm="0" fmla="#ppt_w*sin(2.5*pi*$)">
                                          <p:val>
                                            <p:fltVal val="0"/>
                                          </p:val>
                                        </p:tav>
                                        <p:tav tm="100000">
                                          <p:val>
                                            <p:fltVal val="1"/>
                                          </p:val>
                                        </p:tav>
                                      </p:tavLst>
                                    </p:anim>
                                    <p:anim calcmode="lin" valueType="num">
                                      <p:cBhvr>
                                        <p:cTn id="5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0"/>
                                        <p:tgtEl>
                                          <p:spTgt spid="25"/>
                                        </p:tgtEl>
                                      </p:cBhvr>
                                    </p:animEffect>
                                    <p:anim calcmode="lin" valueType="num">
                                      <p:cBhvr>
                                        <p:cTn id="64" dur="2000" fill="hold"/>
                                        <p:tgtEl>
                                          <p:spTgt spid="25"/>
                                        </p:tgtEl>
                                        <p:attrNameLst>
                                          <p:attrName>ppt_w</p:attrName>
                                        </p:attrNameLst>
                                      </p:cBhvr>
                                      <p:tavLst>
                                        <p:tav tm="0" fmla="#ppt_w*sin(2.5*pi*$)">
                                          <p:val>
                                            <p:fltVal val="0"/>
                                          </p:val>
                                        </p:tav>
                                        <p:tav tm="100000">
                                          <p:val>
                                            <p:fltVal val="1"/>
                                          </p:val>
                                        </p:tav>
                                      </p:tavLst>
                                    </p:anim>
                                    <p:anim calcmode="lin" valueType="num">
                                      <p:cBhvr>
                                        <p:cTn id="65"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2000"/>
                                        <p:tgtEl>
                                          <p:spTgt spid="27"/>
                                        </p:tgtEl>
                                      </p:cBhvr>
                                    </p:animEffect>
                                    <p:anim calcmode="lin" valueType="num">
                                      <p:cBhvr>
                                        <p:cTn id="71" dur="2000" fill="hold"/>
                                        <p:tgtEl>
                                          <p:spTgt spid="27"/>
                                        </p:tgtEl>
                                        <p:attrNameLst>
                                          <p:attrName>ppt_w</p:attrName>
                                        </p:attrNameLst>
                                      </p:cBhvr>
                                      <p:tavLst>
                                        <p:tav tm="0" fmla="#ppt_w*sin(2.5*pi*$)">
                                          <p:val>
                                            <p:fltVal val="0"/>
                                          </p:val>
                                        </p:tav>
                                        <p:tav tm="100000">
                                          <p:val>
                                            <p:fltVal val="1"/>
                                          </p:val>
                                        </p:tav>
                                      </p:tavLst>
                                    </p:anim>
                                    <p:anim calcmode="lin" valueType="num">
                                      <p:cBhvr>
                                        <p:cTn id="72"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4" grpId="0"/>
      <p:bldP spid="16" grpId="0"/>
      <p:bldP spid="18" grpId="0"/>
      <p:bldP spid="21" grpId="0"/>
      <p:bldP spid="23" grpId="0"/>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882352"/>
          </a:xfrm>
        </p:spPr>
        <p:txBody>
          <a:bodyPr>
            <a:normAutofit fontScale="90000"/>
          </a:bodyPr>
          <a:lstStyle/>
          <a:p>
            <a:r>
              <a:rPr lang="en-GB" b="1" dirty="0" smtClean="0">
                <a:solidFill>
                  <a:srgbClr val="FFC000"/>
                </a:solidFill>
                <a:effectLst>
                  <a:outerShdw blurRad="38100" dist="38100" dir="2700000" algn="tl">
                    <a:srgbClr val="000000">
                      <a:alpha val="43137"/>
                    </a:srgbClr>
                  </a:outerShdw>
                </a:effectLst>
              </a:rPr>
              <a:t>Fact or fiction?</a:t>
            </a:r>
            <a:br>
              <a:rPr lang="en-GB" b="1" dirty="0" smtClean="0">
                <a:solidFill>
                  <a:srgbClr val="FFC000"/>
                </a:solidFill>
                <a:effectLst>
                  <a:outerShdw blurRad="38100" dist="38100" dir="2700000" algn="tl">
                    <a:srgbClr val="000000">
                      <a:alpha val="43137"/>
                    </a:srgbClr>
                  </a:outerShdw>
                </a:effectLst>
              </a:rPr>
            </a:br>
            <a:r>
              <a:rPr lang="en-GB" sz="3100" b="1" dirty="0" smtClean="0">
                <a:solidFill>
                  <a:srgbClr val="FFC000"/>
                </a:solidFill>
                <a:effectLst>
                  <a:outerShdw blurRad="38100" dist="38100" dir="2700000" algn="tl">
                    <a:srgbClr val="000000">
                      <a:alpha val="43137"/>
                    </a:srgbClr>
                  </a:outerShdw>
                </a:effectLst>
              </a:rPr>
              <a:t>Read the following statements about languages in the EU and decide if they are fact or fiction!</a:t>
            </a:r>
            <a:endParaRPr lang="en-GB" sz="3100" b="1" dirty="0">
              <a:solidFill>
                <a:srgbClr val="FFC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07504" y="1600200"/>
            <a:ext cx="8928992" cy="5429200"/>
          </a:xfrm>
        </p:spPr>
        <p:txBody>
          <a:bodyPr>
            <a:normAutofit/>
          </a:bodyPr>
          <a:lstStyle/>
          <a:p>
            <a:pPr marL="0" indent="0">
              <a:buNone/>
            </a:pPr>
            <a:r>
              <a:rPr lang="en-GB" sz="2000" dirty="0" smtClean="0">
                <a:solidFill>
                  <a:schemeClr val="bg1"/>
                </a:solidFill>
              </a:rPr>
              <a:t>1. The national language of Austria is German</a:t>
            </a:r>
          </a:p>
          <a:p>
            <a:pPr marL="0" indent="0">
              <a:buNone/>
            </a:pPr>
            <a:r>
              <a:rPr lang="en-GB" sz="2000" dirty="0" smtClean="0">
                <a:solidFill>
                  <a:schemeClr val="bg1"/>
                </a:solidFill>
              </a:rPr>
              <a:t>2. There are 2 official languages in Finland: Finnish and Swedish</a:t>
            </a:r>
          </a:p>
          <a:p>
            <a:pPr marL="0" indent="0">
              <a:buNone/>
            </a:pPr>
            <a:r>
              <a:rPr lang="en-GB" sz="2000" dirty="0" smtClean="0">
                <a:solidFill>
                  <a:schemeClr val="bg1"/>
                </a:solidFill>
              </a:rPr>
              <a:t>3. There are 2 official languages in Belgium: Flemish and German</a:t>
            </a:r>
          </a:p>
          <a:p>
            <a:pPr marL="0" indent="0">
              <a:buNone/>
            </a:pPr>
            <a:r>
              <a:rPr lang="en-GB" sz="2000" dirty="0" smtClean="0">
                <a:solidFill>
                  <a:schemeClr val="bg1"/>
                </a:solidFill>
              </a:rPr>
              <a:t>4. There are 2 official languages in Luxembourg : French and German</a:t>
            </a:r>
          </a:p>
          <a:p>
            <a:pPr marL="0" indent="0">
              <a:buNone/>
            </a:pPr>
            <a:r>
              <a:rPr lang="en-GB" sz="2000" dirty="0" smtClean="0">
                <a:solidFill>
                  <a:schemeClr val="bg1"/>
                </a:solidFill>
              </a:rPr>
              <a:t>5. The main language spoken in Spain is Castilian</a:t>
            </a:r>
          </a:p>
          <a:p>
            <a:pPr marL="0" indent="0">
              <a:buNone/>
            </a:pPr>
            <a:r>
              <a:rPr lang="en-GB" sz="2000" dirty="0" smtClean="0">
                <a:solidFill>
                  <a:schemeClr val="bg1"/>
                </a:solidFill>
              </a:rPr>
              <a:t>6. Arabic</a:t>
            </a:r>
            <a:r>
              <a:rPr lang="en-GB" sz="2000" dirty="0">
                <a:solidFill>
                  <a:schemeClr val="bg1"/>
                </a:solidFill>
              </a:rPr>
              <a:t>, Chinese and </a:t>
            </a:r>
            <a:r>
              <a:rPr lang="en-GB" sz="2000" dirty="0" smtClean="0">
                <a:solidFill>
                  <a:schemeClr val="bg1"/>
                </a:solidFill>
              </a:rPr>
              <a:t>Hindi are the main non-European </a:t>
            </a:r>
            <a:r>
              <a:rPr lang="en-GB" sz="2000" dirty="0">
                <a:solidFill>
                  <a:schemeClr val="bg1"/>
                </a:solidFill>
              </a:rPr>
              <a:t>languages most widely used on European territory </a:t>
            </a:r>
          </a:p>
          <a:p>
            <a:pPr marL="0" indent="0">
              <a:buNone/>
            </a:pPr>
            <a:r>
              <a:rPr lang="en-GB" sz="2000" dirty="0" smtClean="0">
                <a:solidFill>
                  <a:schemeClr val="bg1"/>
                </a:solidFill>
              </a:rPr>
              <a:t>7. In London around 200 languages are spoken</a:t>
            </a:r>
          </a:p>
          <a:p>
            <a:pPr marL="0" indent="0">
              <a:buNone/>
            </a:pPr>
            <a:r>
              <a:rPr lang="en-GB" sz="2000" dirty="0" smtClean="0">
                <a:solidFill>
                  <a:schemeClr val="bg1"/>
                </a:solidFill>
              </a:rPr>
              <a:t>8. Most of the official EU languages are Indo-European</a:t>
            </a:r>
          </a:p>
          <a:p>
            <a:pPr marL="0" indent="0">
              <a:buNone/>
            </a:pPr>
            <a:r>
              <a:rPr lang="en-GB" sz="2000" dirty="0" smtClean="0">
                <a:solidFill>
                  <a:schemeClr val="bg1"/>
                </a:solidFill>
              </a:rPr>
              <a:t>9. Russian is one of the official languages of the EU</a:t>
            </a:r>
          </a:p>
          <a:p>
            <a:pPr marL="0" indent="0">
              <a:buNone/>
            </a:pPr>
            <a:r>
              <a:rPr lang="en-GB" sz="2000" dirty="0" smtClean="0">
                <a:solidFill>
                  <a:schemeClr val="bg1"/>
                </a:solidFill>
              </a:rPr>
              <a:t>10. English </a:t>
            </a:r>
            <a:r>
              <a:rPr lang="en-GB" sz="2000" dirty="0">
                <a:solidFill>
                  <a:schemeClr val="bg1"/>
                </a:solidFill>
              </a:rPr>
              <a:t>is spoken by more than half the entire population of the </a:t>
            </a:r>
            <a:r>
              <a:rPr lang="en-GB" sz="2000" dirty="0" smtClean="0">
                <a:solidFill>
                  <a:schemeClr val="bg1"/>
                </a:solidFill>
              </a:rPr>
              <a:t>EU</a:t>
            </a:r>
          </a:p>
        </p:txBody>
      </p:sp>
      <p:pic>
        <p:nvPicPr>
          <p:cNvPr id="23"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flipH="1">
            <a:off x="6444208" y="6158060"/>
            <a:ext cx="754931" cy="720725"/>
          </a:xfrm>
          <a:prstGeom prst="rect">
            <a:avLst/>
          </a:prstGeom>
          <a:noFill/>
          <a:ln w="9525">
            <a:noFill/>
            <a:miter lim="800000"/>
            <a:headEnd/>
            <a:tailEnd/>
          </a:ln>
        </p:spPr>
      </p:pic>
      <p:pic>
        <p:nvPicPr>
          <p:cNvPr id="24" name="Picture 2" descr="C:\Users\Mairéad\AppData\Local\Microsoft\Windows\Temporary Internet Files\Content.IE5\KKH975CZ\MC900234134[1].wmf"/>
          <p:cNvPicPr>
            <a:picLocks noChangeAspect="1" noChangeArrowheads="1"/>
          </p:cNvPicPr>
          <p:nvPr/>
        </p:nvPicPr>
        <p:blipFill>
          <a:blip r:embed="rId3"/>
          <a:srcRect/>
          <a:stretch>
            <a:fillRect/>
          </a:stretch>
        </p:blipFill>
        <p:spPr bwMode="auto">
          <a:xfrm>
            <a:off x="5968225" y="6163559"/>
            <a:ext cx="475983" cy="605674"/>
          </a:xfrm>
          <a:prstGeom prst="rect">
            <a:avLst/>
          </a:prstGeom>
          <a:noFill/>
          <a:ln w="9525">
            <a:noFill/>
            <a:miter lim="800000"/>
            <a:headEnd/>
            <a:tailEnd/>
          </a:ln>
        </p:spPr>
      </p:pic>
      <p:pic>
        <p:nvPicPr>
          <p:cNvPr id="25" name="Picture 5" descr="C:\Users\Mairéad\AppData\Local\Microsoft\Windows\Temporary Internet Files\Content.IE5\LR51KL8U\MC900434389[1].wmf"/>
          <p:cNvPicPr>
            <a:picLocks noChangeAspect="1" noChangeArrowheads="1"/>
          </p:cNvPicPr>
          <p:nvPr/>
        </p:nvPicPr>
        <p:blipFill>
          <a:blip r:embed="rId4"/>
          <a:srcRect/>
          <a:stretch>
            <a:fillRect/>
          </a:stretch>
        </p:blipFill>
        <p:spPr bwMode="auto">
          <a:xfrm>
            <a:off x="5373316" y="6158060"/>
            <a:ext cx="457200" cy="719138"/>
          </a:xfrm>
          <a:prstGeom prst="rect">
            <a:avLst/>
          </a:prstGeom>
          <a:noFill/>
          <a:ln w="9525">
            <a:noFill/>
            <a:miter lim="800000"/>
            <a:headEnd/>
            <a:tailEnd/>
          </a:ln>
        </p:spPr>
      </p:pic>
    </p:spTree>
    <p:extLst>
      <p:ext uri="{BB962C8B-B14F-4D97-AF65-F5344CB8AC3E}">
        <p14:creationId xmlns:p14="http://schemas.microsoft.com/office/powerpoint/2010/main" val="309754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882352"/>
          </a:xfrm>
        </p:spPr>
        <p:txBody>
          <a:bodyPr>
            <a:normAutofit fontScale="90000"/>
          </a:bodyPr>
          <a:lstStyle/>
          <a:p>
            <a:r>
              <a:rPr lang="en-GB" b="1" dirty="0" smtClean="0">
                <a:solidFill>
                  <a:srgbClr val="FFC000"/>
                </a:solidFill>
                <a:effectLst>
                  <a:outerShdw blurRad="38100" dist="38100" dir="2700000" algn="tl">
                    <a:srgbClr val="000000">
                      <a:alpha val="43137"/>
                    </a:srgbClr>
                  </a:outerShdw>
                </a:effectLst>
              </a:rPr>
              <a:t>Fact or fiction?</a:t>
            </a:r>
            <a:br>
              <a:rPr lang="en-GB" b="1" dirty="0" smtClean="0">
                <a:solidFill>
                  <a:srgbClr val="FFC000"/>
                </a:solidFill>
                <a:effectLst>
                  <a:outerShdw blurRad="38100" dist="38100" dir="2700000" algn="tl">
                    <a:srgbClr val="000000">
                      <a:alpha val="43137"/>
                    </a:srgbClr>
                  </a:outerShdw>
                </a:effectLst>
              </a:rPr>
            </a:br>
            <a:r>
              <a:rPr lang="en-GB" sz="3100" b="1" dirty="0" smtClean="0">
                <a:solidFill>
                  <a:srgbClr val="FFC000"/>
                </a:solidFill>
                <a:effectLst>
                  <a:outerShdw blurRad="38100" dist="38100" dir="2700000" algn="tl">
                    <a:srgbClr val="000000">
                      <a:alpha val="43137"/>
                    </a:srgbClr>
                  </a:outerShdw>
                </a:effectLst>
              </a:rPr>
              <a:t>Read the following statements about languages in the EU and decide if they are fact or fiction!</a:t>
            </a:r>
            <a:endParaRPr lang="en-GB" sz="3100" b="1" dirty="0">
              <a:solidFill>
                <a:srgbClr val="FFC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07504" y="1600200"/>
            <a:ext cx="8928992" cy="5429200"/>
          </a:xfrm>
        </p:spPr>
        <p:txBody>
          <a:bodyPr>
            <a:normAutofit/>
          </a:bodyPr>
          <a:lstStyle/>
          <a:p>
            <a:pPr marL="0" indent="0">
              <a:buNone/>
            </a:pPr>
            <a:r>
              <a:rPr lang="en-GB" sz="1800" dirty="0" smtClean="0">
                <a:solidFill>
                  <a:schemeClr val="bg1"/>
                </a:solidFill>
              </a:rPr>
              <a:t>1. The national language of Austria is German</a:t>
            </a:r>
          </a:p>
          <a:p>
            <a:pPr marL="0" indent="0">
              <a:buNone/>
            </a:pPr>
            <a:r>
              <a:rPr lang="en-GB" sz="1800" dirty="0" smtClean="0">
                <a:solidFill>
                  <a:schemeClr val="bg1"/>
                </a:solidFill>
              </a:rPr>
              <a:t>2. There are 2 official languages in Finland: Finnish and Swedish</a:t>
            </a:r>
          </a:p>
          <a:p>
            <a:pPr marL="0" indent="0">
              <a:buNone/>
            </a:pPr>
            <a:r>
              <a:rPr lang="en-GB" sz="1800" dirty="0" smtClean="0">
                <a:solidFill>
                  <a:schemeClr val="bg1"/>
                </a:solidFill>
              </a:rPr>
              <a:t>3. There are 2 official languages in Belgium: French and German</a:t>
            </a:r>
          </a:p>
          <a:p>
            <a:pPr marL="0" indent="0">
              <a:buNone/>
            </a:pPr>
            <a:endParaRPr lang="en-GB" sz="1800" dirty="0" smtClean="0">
              <a:solidFill>
                <a:schemeClr val="bg1"/>
              </a:solidFill>
            </a:endParaRPr>
          </a:p>
          <a:p>
            <a:pPr marL="0" indent="0">
              <a:buNone/>
            </a:pPr>
            <a:r>
              <a:rPr lang="en-GB" sz="1800" dirty="0" smtClean="0">
                <a:solidFill>
                  <a:schemeClr val="bg1"/>
                </a:solidFill>
              </a:rPr>
              <a:t>4. There are 2 official languages in Luxembourg: French and German</a:t>
            </a:r>
          </a:p>
          <a:p>
            <a:pPr marL="0" indent="0">
              <a:buNone/>
            </a:pPr>
            <a:endParaRPr lang="en-GB" sz="1800" dirty="0" smtClean="0">
              <a:solidFill>
                <a:schemeClr val="bg1"/>
              </a:solidFill>
            </a:endParaRPr>
          </a:p>
          <a:p>
            <a:pPr marL="0" indent="0">
              <a:buNone/>
            </a:pPr>
            <a:r>
              <a:rPr lang="en-GB" sz="1800" dirty="0" smtClean="0">
                <a:solidFill>
                  <a:schemeClr val="bg1"/>
                </a:solidFill>
              </a:rPr>
              <a:t>5. The most widely used language in Spain is Castilian</a:t>
            </a:r>
          </a:p>
          <a:p>
            <a:pPr marL="0" indent="0">
              <a:buNone/>
            </a:pPr>
            <a:r>
              <a:rPr lang="en-GB" sz="1800" dirty="0" smtClean="0">
                <a:solidFill>
                  <a:schemeClr val="bg1"/>
                </a:solidFill>
              </a:rPr>
              <a:t>6. Arabic</a:t>
            </a:r>
            <a:r>
              <a:rPr lang="en-GB" sz="1800" dirty="0">
                <a:solidFill>
                  <a:schemeClr val="bg1"/>
                </a:solidFill>
              </a:rPr>
              <a:t>, Chinese and </a:t>
            </a:r>
            <a:r>
              <a:rPr lang="en-GB" sz="1800" dirty="0" smtClean="0">
                <a:solidFill>
                  <a:schemeClr val="bg1"/>
                </a:solidFill>
              </a:rPr>
              <a:t>Hindi are the main non-European </a:t>
            </a:r>
            <a:r>
              <a:rPr lang="en-GB" sz="1800" dirty="0">
                <a:solidFill>
                  <a:schemeClr val="bg1"/>
                </a:solidFill>
              </a:rPr>
              <a:t>languages most widely used on European territory </a:t>
            </a:r>
          </a:p>
          <a:p>
            <a:pPr marL="0" indent="0">
              <a:buNone/>
            </a:pPr>
            <a:r>
              <a:rPr lang="en-GB" sz="1800" dirty="0" smtClean="0">
                <a:solidFill>
                  <a:schemeClr val="bg1"/>
                </a:solidFill>
              </a:rPr>
              <a:t>7. In London around 200 languages are spoken</a:t>
            </a:r>
          </a:p>
          <a:p>
            <a:pPr marL="0" indent="0">
              <a:buNone/>
            </a:pPr>
            <a:r>
              <a:rPr lang="en-GB" sz="1800" dirty="0" smtClean="0">
                <a:solidFill>
                  <a:schemeClr val="bg1"/>
                </a:solidFill>
              </a:rPr>
              <a:t>8. Most of the official EU languages are Indo-European- Fact </a:t>
            </a:r>
          </a:p>
          <a:p>
            <a:pPr marL="0" indent="0">
              <a:buNone/>
            </a:pPr>
            <a:endParaRPr lang="en-GB" sz="1800" dirty="0" smtClean="0">
              <a:solidFill>
                <a:schemeClr val="bg1"/>
              </a:solidFill>
            </a:endParaRPr>
          </a:p>
          <a:p>
            <a:pPr marL="0" indent="0">
              <a:buNone/>
            </a:pPr>
            <a:r>
              <a:rPr lang="en-GB" sz="1800" dirty="0" smtClean="0">
                <a:solidFill>
                  <a:schemeClr val="bg1"/>
                </a:solidFill>
              </a:rPr>
              <a:t>9. Russian is one of the official languages of the EU</a:t>
            </a:r>
            <a:endParaRPr lang="en-GB" sz="1800" dirty="0">
              <a:solidFill>
                <a:schemeClr val="bg1"/>
              </a:solidFill>
            </a:endParaRPr>
          </a:p>
          <a:p>
            <a:pPr marL="0" indent="0">
              <a:buNone/>
            </a:pPr>
            <a:endParaRPr lang="en-GB" sz="1800" dirty="0" smtClean="0">
              <a:solidFill>
                <a:schemeClr val="bg1"/>
              </a:solidFill>
            </a:endParaRPr>
          </a:p>
          <a:p>
            <a:pPr marL="0" indent="0">
              <a:buNone/>
            </a:pPr>
            <a:r>
              <a:rPr lang="en-GB" sz="1800" dirty="0" smtClean="0">
                <a:solidFill>
                  <a:schemeClr val="bg1"/>
                </a:solidFill>
              </a:rPr>
              <a:t>10. English </a:t>
            </a:r>
            <a:r>
              <a:rPr lang="en-GB" sz="1800" dirty="0">
                <a:solidFill>
                  <a:schemeClr val="bg1"/>
                </a:solidFill>
              </a:rPr>
              <a:t>is spoken by more than half the entire population of the </a:t>
            </a:r>
            <a:r>
              <a:rPr lang="en-GB" sz="1800" dirty="0" smtClean="0">
                <a:solidFill>
                  <a:schemeClr val="bg1"/>
                </a:solidFill>
              </a:rPr>
              <a:t>EU</a:t>
            </a:r>
          </a:p>
        </p:txBody>
      </p:sp>
      <p:sp>
        <p:nvSpPr>
          <p:cNvPr id="6" name="TextBox 5"/>
          <p:cNvSpPr txBox="1"/>
          <p:nvPr/>
        </p:nvSpPr>
        <p:spPr>
          <a:xfrm>
            <a:off x="4582814" y="1432069"/>
            <a:ext cx="4453682" cy="523220"/>
          </a:xfrm>
          <a:prstGeom prst="rect">
            <a:avLst/>
          </a:prstGeom>
          <a:solidFill>
            <a:schemeClr val="bg1"/>
          </a:solidFill>
        </p:spPr>
        <p:txBody>
          <a:bodyPr wrap="square" rtlCol="0">
            <a:spAutoFit/>
          </a:bodyPr>
          <a:lstStyle/>
          <a:p>
            <a:r>
              <a:rPr lang="en-GB" sz="1400" b="1" dirty="0"/>
              <a:t>Fact-But there are also many regional languages and minority languages</a:t>
            </a:r>
          </a:p>
        </p:txBody>
      </p:sp>
      <p:sp>
        <p:nvSpPr>
          <p:cNvPr id="7" name="TextBox 6"/>
          <p:cNvSpPr txBox="1"/>
          <p:nvPr/>
        </p:nvSpPr>
        <p:spPr>
          <a:xfrm>
            <a:off x="6110025" y="1979728"/>
            <a:ext cx="550207" cy="307777"/>
          </a:xfrm>
          <a:prstGeom prst="rect">
            <a:avLst/>
          </a:prstGeom>
          <a:solidFill>
            <a:schemeClr val="bg1"/>
          </a:solidFill>
        </p:spPr>
        <p:txBody>
          <a:bodyPr wrap="square" rtlCol="0">
            <a:spAutoFit/>
          </a:bodyPr>
          <a:lstStyle/>
          <a:p>
            <a:r>
              <a:rPr lang="en-GB" sz="1400" b="1" dirty="0"/>
              <a:t>Fact</a:t>
            </a:r>
          </a:p>
        </p:txBody>
      </p:sp>
      <p:sp>
        <p:nvSpPr>
          <p:cNvPr id="12" name="TextBox 11"/>
          <p:cNvSpPr txBox="1"/>
          <p:nvPr/>
        </p:nvSpPr>
        <p:spPr>
          <a:xfrm>
            <a:off x="107504" y="2622988"/>
            <a:ext cx="7200800" cy="307777"/>
          </a:xfrm>
          <a:prstGeom prst="rect">
            <a:avLst/>
          </a:prstGeom>
          <a:solidFill>
            <a:schemeClr val="bg1"/>
          </a:solidFill>
        </p:spPr>
        <p:txBody>
          <a:bodyPr wrap="square" rtlCol="0">
            <a:spAutoFit/>
          </a:bodyPr>
          <a:lstStyle/>
          <a:p>
            <a:r>
              <a:rPr lang="en-GB" sz="1400" b="1" dirty="0"/>
              <a:t>Fiction- There are 3: French, German and Dutch. Flemish is also considered a regional language. </a:t>
            </a:r>
          </a:p>
        </p:txBody>
      </p:sp>
      <p:sp>
        <p:nvSpPr>
          <p:cNvPr id="15" name="TextBox 14"/>
          <p:cNvSpPr txBox="1"/>
          <p:nvPr/>
        </p:nvSpPr>
        <p:spPr>
          <a:xfrm>
            <a:off x="263854" y="5844283"/>
            <a:ext cx="7620513" cy="307777"/>
          </a:xfrm>
          <a:prstGeom prst="rect">
            <a:avLst/>
          </a:prstGeom>
          <a:solidFill>
            <a:schemeClr val="bg1"/>
          </a:solidFill>
        </p:spPr>
        <p:txBody>
          <a:bodyPr wrap="square" rtlCol="0">
            <a:spAutoFit/>
          </a:bodyPr>
          <a:lstStyle/>
          <a:p>
            <a:r>
              <a:rPr lang="en-GB" sz="1400" b="1" dirty="0"/>
              <a:t>Fiction-but it is the sixth most common language, after English, French, German, Spanish, and Italian.</a:t>
            </a:r>
          </a:p>
        </p:txBody>
      </p:sp>
      <p:sp>
        <p:nvSpPr>
          <p:cNvPr id="16" name="TextBox 15"/>
          <p:cNvSpPr txBox="1"/>
          <p:nvPr/>
        </p:nvSpPr>
        <p:spPr>
          <a:xfrm>
            <a:off x="5220072" y="3645024"/>
            <a:ext cx="648072" cy="307777"/>
          </a:xfrm>
          <a:prstGeom prst="rect">
            <a:avLst/>
          </a:prstGeom>
          <a:solidFill>
            <a:schemeClr val="bg1"/>
          </a:solidFill>
        </p:spPr>
        <p:txBody>
          <a:bodyPr wrap="square" rtlCol="0">
            <a:spAutoFit/>
          </a:bodyPr>
          <a:lstStyle/>
          <a:p>
            <a:r>
              <a:rPr lang="en-GB" sz="1400" b="1" dirty="0"/>
              <a:t>Fact</a:t>
            </a:r>
          </a:p>
        </p:txBody>
      </p:sp>
      <p:sp>
        <p:nvSpPr>
          <p:cNvPr id="17" name="TextBox 16"/>
          <p:cNvSpPr txBox="1"/>
          <p:nvPr/>
        </p:nvSpPr>
        <p:spPr>
          <a:xfrm>
            <a:off x="287975" y="5176937"/>
            <a:ext cx="7452377" cy="307777"/>
          </a:xfrm>
          <a:prstGeom prst="rect">
            <a:avLst/>
          </a:prstGeom>
          <a:solidFill>
            <a:schemeClr val="bg1"/>
          </a:solidFill>
        </p:spPr>
        <p:txBody>
          <a:bodyPr wrap="square" rtlCol="0">
            <a:spAutoFit/>
          </a:bodyPr>
          <a:lstStyle/>
          <a:p>
            <a:r>
              <a:rPr lang="en-GB" sz="1400" b="1" dirty="0" smtClean="0"/>
              <a:t>Fact-</a:t>
            </a:r>
            <a:r>
              <a:rPr lang="en-GB" sz="1400" b="1" dirty="0">
                <a:solidFill>
                  <a:schemeClr val="bg1"/>
                </a:solidFill>
              </a:rPr>
              <a:t> </a:t>
            </a:r>
            <a:r>
              <a:rPr lang="en-GB" sz="1400" b="1"/>
              <a:t>Meaning </a:t>
            </a:r>
            <a:r>
              <a:rPr lang="en-GB" sz="1400" b="1" smtClean="0"/>
              <a:t>relating </a:t>
            </a:r>
            <a:r>
              <a:rPr lang="en-GB" sz="1400" b="1" dirty="0"/>
              <a:t>to the family of languages spoken over the greater part of Europe and Asia</a:t>
            </a:r>
          </a:p>
        </p:txBody>
      </p:sp>
      <p:sp>
        <p:nvSpPr>
          <p:cNvPr id="18" name="TextBox 17"/>
          <p:cNvSpPr txBox="1"/>
          <p:nvPr/>
        </p:nvSpPr>
        <p:spPr>
          <a:xfrm>
            <a:off x="2098803" y="4221330"/>
            <a:ext cx="648072" cy="307777"/>
          </a:xfrm>
          <a:prstGeom prst="rect">
            <a:avLst/>
          </a:prstGeom>
          <a:solidFill>
            <a:schemeClr val="bg1"/>
          </a:solidFill>
        </p:spPr>
        <p:txBody>
          <a:bodyPr wrap="square" rtlCol="0">
            <a:spAutoFit/>
          </a:bodyPr>
          <a:lstStyle/>
          <a:p>
            <a:r>
              <a:rPr lang="en-GB" sz="1400" b="1" dirty="0"/>
              <a:t>Fact</a:t>
            </a:r>
          </a:p>
        </p:txBody>
      </p:sp>
      <p:sp>
        <p:nvSpPr>
          <p:cNvPr id="19" name="TextBox 18"/>
          <p:cNvSpPr txBox="1"/>
          <p:nvPr/>
        </p:nvSpPr>
        <p:spPr>
          <a:xfrm>
            <a:off x="287975" y="6456494"/>
            <a:ext cx="3851977" cy="307777"/>
          </a:xfrm>
          <a:prstGeom prst="rect">
            <a:avLst/>
          </a:prstGeom>
          <a:solidFill>
            <a:schemeClr val="bg1"/>
          </a:solidFill>
        </p:spPr>
        <p:txBody>
          <a:bodyPr wrap="square" rtlCol="0">
            <a:spAutoFit/>
          </a:bodyPr>
          <a:lstStyle/>
          <a:p>
            <a:r>
              <a:rPr lang="en-GB" sz="1400" b="1" dirty="0"/>
              <a:t>Fact-but German has the most native speakers</a:t>
            </a:r>
          </a:p>
        </p:txBody>
      </p:sp>
      <p:sp>
        <p:nvSpPr>
          <p:cNvPr id="20" name="TextBox 19"/>
          <p:cNvSpPr txBox="1"/>
          <p:nvPr/>
        </p:nvSpPr>
        <p:spPr>
          <a:xfrm>
            <a:off x="298930" y="3212976"/>
            <a:ext cx="5569214" cy="307777"/>
          </a:xfrm>
          <a:prstGeom prst="rect">
            <a:avLst/>
          </a:prstGeom>
          <a:solidFill>
            <a:schemeClr val="bg1"/>
          </a:solidFill>
        </p:spPr>
        <p:txBody>
          <a:bodyPr wrap="square" rtlCol="0">
            <a:spAutoFit/>
          </a:bodyPr>
          <a:lstStyle/>
          <a:p>
            <a:r>
              <a:rPr lang="en-GB" sz="1400" b="1" dirty="0"/>
              <a:t>True- Luxembourgish is </a:t>
            </a:r>
            <a:r>
              <a:rPr lang="en-GB" sz="1400" b="1" dirty="0" smtClean="0"/>
              <a:t>also considered </a:t>
            </a:r>
            <a:r>
              <a:rPr lang="en-GB" sz="1400" b="1" dirty="0"/>
              <a:t>one of its regional languages</a:t>
            </a:r>
          </a:p>
        </p:txBody>
      </p:sp>
      <p:sp>
        <p:nvSpPr>
          <p:cNvPr id="21" name="TextBox 20"/>
          <p:cNvSpPr txBox="1"/>
          <p:nvPr/>
        </p:nvSpPr>
        <p:spPr>
          <a:xfrm>
            <a:off x="4582814" y="4499828"/>
            <a:ext cx="3445570" cy="307777"/>
          </a:xfrm>
          <a:prstGeom prst="rect">
            <a:avLst/>
          </a:prstGeom>
          <a:solidFill>
            <a:schemeClr val="bg1"/>
          </a:solidFill>
        </p:spPr>
        <p:txBody>
          <a:bodyPr wrap="square" rtlCol="0">
            <a:spAutoFit/>
          </a:bodyPr>
          <a:lstStyle/>
          <a:p>
            <a:r>
              <a:rPr lang="en-GB" sz="1400" b="1" dirty="0"/>
              <a:t>Fiction (Around 300 languages are spoken)</a:t>
            </a:r>
          </a:p>
        </p:txBody>
      </p:sp>
      <p:pic>
        <p:nvPicPr>
          <p:cNvPr id="14"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flipH="1">
            <a:off x="8659030" y="5330774"/>
            <a:ext cx="430466" cy="410962"/>
          </a:xfrm>
          <a:prstGeom prst="rect">
            <a:avLst/>
          </a:prstGeom>
          <a:noFill/>
          <a:ln w="9525">
            <a:noFill/>
            <a:miter lim="800000"/>
            <a:headEnd/>
            <a:tailEnd/>
          </a:ln>
        </p:spPr>
      </p:pic>
      <p:pic>
        <p:nvPicPr>
          <p:cNvPr id="22" name="Picture 5" descr="C:\Users\Mairéad\AppData\Local\Microsoft\Windows\Temporary Internet Files\Content.IE5\LR51KL8U\MC900434389[1].wmf"/>
          <p:cNvPicPr>
            <a:picLocks noChangeAspect="1" noChangeArrowheads="1"/>
          </p:cNvPicPr>
          <p:nvPr/>
        </p:nvPicPr>
        <p:blipFill>
          <a:blip r:embed="rId3"/>
          <a:srcRect/>
          <a:stretch>
            <a:fillRect/>
          </a:stretch>
        </p:blipFill>
        <p:spPr bwMode="auto">
          <a:xfrm>
            <a:off x="7884367" y="5226685"/>
            <a:ext cx="392645" cy="617598"/>
          </a:xfrm>
          <a:prstGeom prst="rect">
            <a:avLst/>
          </a:prstGeom>
          <a:noFill/>
          <a:ln w="9525">
            <a:noFill/>
            <a:miter lim="800000"/>
            <a:headEnd/>
            <a:tailEnd/>
          </a:ln>
        </p:spPr>
      </p:pic>
      <p:pic>
        <p:nvPicPr>
          <p:cNvPr id="23" name="Picture 2" descr="C:\Users\Mairéad\AppData\Local\Microsoft\Windows\Temporary Internet Files\Content.IE5\KKH975CZ\MC900234134[1].wmf"/>
          <p:cNvPicPr>
            <a:picLocks noChangeAspect="1" noChangeArrowheads="1"/>
          </p:cNvPicPr>
          <p:nvPr/>
        </p:nvPicPr>
        <p:blipFill>
          <a:blip r:embed="rId4"/>
          <a:srcRect/>
          <a:stretch>
            <a:fillRect/>
          </a:stretch>
        </p:blipFill>
        <p:spPr bwMode="auto">
          <a:xfrm>
            <a:off x="8277013" y="5227691"/>
            <a:ext cx="403975" cy="514045"/>
          </a:xfrm>
          <a:prstGeom prst="rect">
            <a:avLst/>
          </a:prstGeom>
          <a:noFill/>
          <a:ln w="9525">
            <a:noFill/>
            <a:miter lim="800000"/>
            <a:headEnd/>
            <a:tailEnd/>
          </a:ln>
        </p:spPr>
      </p:pic>
    </p:spTree>
    <p:extLst>
      <p:ext uri="{BB962C8B-B14F-4D97-AF65-F5344CB8AC3E}">
        <p14:creationId xmlns:p14="http://schemas.microsoft.com/office/powerpoint/2010/main" val="241294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style.rotation</p:attrName>
                                        </p:attrNameLst>
                                      </p:cBhvr>
                                      <p:tavLst>
                                        <p:tav tm="0">
                                          <p:val>
                                            <p:fltVal val="90"/>
                                          </p:val>
                                        </p:tav>
                                        <p:tav tm="100000">
                                          <p:val>
                                            <p:fltVal val="0"/>
                                          </p:val>
                                        </p:tav>
                                      </p:tavLst>
                                    </p:anim>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55576" y="1598877"/>
            <a:ext cx="2880320" cy="2204864"/>
          </a:xfrm>
          <a:prstGeom prst="cloudCallout">
            <a:avLst>
              <a:gd name="adj1" fmla="val -57497"/>
              <a:gd name="adj2" fmla="val -6034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 who knows no foreign language knows nothing of his own’ Ludwig von Goethe</a:t>
            </a:r>
            <a:endParaRPr lang="en-GB" dirty="0">
              <a:solidFill>
                <a:schemeClr val="tx1"/>
              </a:solidFill>
            </a:endParaRPr>
          </a:p>
        </p:txBody>
      </p:sp>
      <p:sp>
        <p:nvSpPr>
          <p:cNvPr id="6" name="Rounded Rectangular Callout 5"/>
          <p:cNvSpPr/>
          <p:nvPr/>
        </p:nvSpPr>
        <p:spPr>
          <a:xfrm>
            <a:off x="604563" y="5661248"/>
            <a:ext cx="3780420" cy="940970"/>
          </a:xfrm>
          <a:prstGeom prst="wedgeRoundRectCallout">
            <a:avLst>
              <a:gd name="adj1" fmla="val -63508"/>
              <a:gd name="adj2" fmla="val -77462"/>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‘To have a 2</a:t>
            </a:r>
            <a:r>
              <a:rPr lang="en-GB" baseline="30000" dirty="0" smtClean="0">
                <a:solidFill>
                  <a:schemeClr val="tx1"/>
                </a:solidFill>
              </a:rPr>
              <a:t>nd</a:t>
            </a:r>
            <a:r>
              <a:rPr lang="en-GB" dirty="0" smtClean="0">
                <a:solidFill>
                  <a:schemeClr val="tx1"/>
                </a:solidFill>
              </a:rPr>
              <a:t> language is to possess a 2</a:t>
            </a:r>
            <a:r>
              <a:rPr lang="en-GB" baseline="30000" dirty="0" smtClean="0">
                <a:solidFill>
                  <a:schemeClr val="tx1"/>
                </a:solidFill>
              </a:rPr>
              <a:t>nd</a:t>
            </a:r>
            <a:r>
              <a:rPr lang="en-GB" dirty="0" smtClean="0">
                <a:solidFill>
                  <a:schemeClr val="tx1"/>
                </a:solidFill>
              </a:rPr>
              <a:t> soul’ Charlemagne</a:t>
            </a:r>
            <a:endParaRPr lang="en-GB" dirty="0">
              <a:solidFill>
                <a:schemeClr val="tx1"/>
              </a:solidFill>
            </a:endParaRPr>
          </a:p>
        </p:txBody>
      </p:sp>
      <p:sp>
        <p:nvSpPr>
          <p:cNvPr id="7" name="Oval Callout 6"/>
          <p:cNvSpPr/>
          <p:nvPr/>
        </p:nvSpPr>
        <p:spPr>
          <a:xfrm>
            <a:off x="3887924" y="1543686"/>
            <a:ext cx="5112568" cy="1764196"/>
          </a:xfrm>
          <a:prstGeom prst="wedgeEllipseCallout">
            <a:avLst>
              <a:gd name="adj1" fmla="val 50488"/>
              <a:gd name="adj2" fmla="val -678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‘If you talk to a man in a language he understands, that goes to his head. If you talk to a man in his own language, that goes to his heart’ Nelson Mandela</a:t>
            </a:r>
            <a:endParaRPr lang="en-GB" dirty="0">
              <a:solidFill>
                <a:schemeClr val="bg1"/>
              </a:solidFill>
            </a:endParaRPr>
          </a:p>
        </p:txBody>
      </p:sp>
      <p:sp>
        <p:nvSpPr>
          <p:cNvPr id="8" name="Title 1"/>
          <p:cNvSpPr>
            <a:spLocks noGrp="1"/>
          </p:cNvSpPr>
          <p:nvPr>
            <p:ph type="title"/>
          </p:nvPr>
        </p:nvSpPr>
        <p:spPr>
          <a:xfrm>
            <a:off x="172770" y="260648"/>
            <a:ext cx="8928992" cy="952624"/>
          </a:xfrm>
        </p:spPr>
        <p:txBody>
          <a:bodyPr>
            <a:normAutofit fontScale="90000"/>
          </a:body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Some inspirational quotes about language learning…</a:t>
            </a:r>
            <a:b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br>
            <a:r>
              <a:rPr lang="en-GB" sz="2200" b="1" dirty="0" smtClean="0">
                <a:solidFill>
                  <a:srgbClr val="FFC000"/>
                </a:solidFill>
                <a:effectLst>
                  <a:outerShdw blurRad="38100" dist="38100" dir="2700000" algn="tl">
                    <a:srgbClr val="000000">
                      <a:alpha val="43137"/>
                    </a:srgbClr>
                  </a:outerShdw>
                </a:effectLst>
                <a:latin typeface="Trebuchet MS" panose="020B0603020202020204" pitchFamily="34" charset="0"/>
              </a:rPr>
              <a:t>Which is your favourite?  Do you have your own? </a:t>
            </a:r>
            <a:endParaRPr lang="en-GB" sz="22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3" name="Oval Callout 2"/>
          <p:cNvSpPr/>
          <p:nvPr/>
        </p:nvSpPr>
        <p:spPr>
          <a:xfrm>
            <a:off x="4067944" y="4941168"/>
            <a:ext cx="4464496" cy="1008112"/>
          </a:xfrm>
          <a:prstGeom prst="wedgeEllipseCallout">
            <a:avLst>
              <a:gd name="adj1" fmla="val 66472"/>
              <a:gd name="adj2" fmla="val -563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‘Language is the laughter of the soul’ Pablo Neruda</a:t>
            </a:r>
            <a:endParaRPr lang="en-GB" dirty="0">
              <a:solidFill>
                <a:schemeClr val="tx1"/>
              </a:solidFill>
            </a:endParaRPr>
          </a:p>
        </p:txBody>
      </p:sp>
      <p:sp>
        <p:nvSpPr>
          <p:cNvPr id="5" name="Rectangular Callout 4"/>
          <p:cNvSpPr/>
          <p:nvPr/>
        </p:nvSpPr>
        <p:spPr>
          <a:xfrm>
            <a:off x="4211960" y="3414560"/>
            <a:ext cx="3816424" cy="1220529"/>
          </a:xfrm>
          <a:prstGeom prst="wedgeRectCallout">
            <a:avLst>
              <a:gd name="adj1" fmla="val 80572"/>
              <a:gd name="adj2" fmla="val 2466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 different language is a different vision of life’ Federico Fellini</a:t>
            </a:r>
            <a:endParaRPr lang="en-GB" dirty="0">
              <a:solidFill>
                <a:schemeClr val="tx1"/>
              </a:solidFill>
            </a:endParaRPr>
          </a:p>
        </p:txBody>
      </p:sp>
      <p:sp>
        <p:nvSpPr>
          <p:cNvPr id="9" name="Oval Callout 8"/>
          <p:cNvSpPr/>
          <p:nvPr/>
        </p:nvSpPr>
        <p:spPr>
          <a:xfrm>
            <a:off x="251520" y="4024824"/>
            <a:ext cx="3960440" cy="1420401"/>
          </a:xfrm>
          <a:prstGeom prst="wedgeEllipseCallout">
            <a:avLst>
              <a:gd name="adj1" fmla="val -46858"/>
              <a:gd name="adj2" fmla="val -7098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‘Writing </a:t>
            </a:r>
            <a:r>
              <a:rPr lang="en-GB" dirty="0"/>
              <a:t>cannot express all words, words cannot encompass all </a:t>
            </a:r>
            <a:r>
              <a:rPr lang="en-GB" dirty="0" smtClean="0"/>
              <a:t>ideas’ Confucius</a:t>
            </a:r>
            <a:endParaRPr lang="en-GB" dirty="0"/>
          </a:p>
        </p:txBody>
      </p:sp>
      <p:pic>
        <p:nvPicPr>
          <p:cNvPr id="10"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flipH="1">
            <a:off x="6444208" y="6113373"/>
            <a:ext cx="647427" cy="720725"/>
          </a:xfrm>
          <a:prstGeom prst="rect">
            <a:avLst/>
          </a:prstGeom>
          <a:noFill/>
          <a:ln w="9525">
            <a:noFill/>
            <a:miter lim="800000"/>
            <a:headEnd/>
            <a:tailEnd/>
          </a:ln>
        </p:spPr>
      </p:pic>
      <p:pic>
        <p:nvPicPr>
          <p:cNvPr id="11" name="Picture 5" descr="C:\Users\Mairéad\AppData\Local\Microsoft\Windows\Temporary Internet Files\Content.IE5\LR51KL8U\MC900434389[1].wmf"/>
          <p:cNvPicPr>
            <a:picLocks noChangeAspect="1" noChangeArrowheads="1"/>
          </p:cNvPicPr>
          <p:nvPr/>
        </p:nvPicPr>
        <p:blipFill>
          <a:blip r:embed="rId3"/>
          <a:srcRect/>
          <a:stretch>
            <a:fillRect/>
          </a:stretch>
        </p:blipFill>
        <p:spPr bwMode="auto">
          <a:xfrm>
            <a:off x="5962359" y="6064628"/>
            <a:ext cx="457200" cy="719138"/>
          </a:xfrm>
          <a:prstGeom prst="rect">
            <a:avLst/>
          </a:prstGeom>
          <a:noFill/>
          <a:ln w="9525">
            <a:noFill/>
            <a:miter lim="800000"/>
            <a:headEnd/>
            <a:tailEnd/>
          </a:ln>
        </p:spPr>
      </p:pic>
    </p:spTree>
    <p:extLst>
      <p:ext uri="{BB962C8B-B14F-4D97-AF65-F5344CB8AC3E}">
        <p14:creationId xmlns:p14="http://schemas.microsoft.com/office/powerpoint/2010/main" val="3351392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Now create your own word cloud about languages!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844824"/>
            <a:ext cx="5616624" cy="3606464"/>
          </a:xfrm>
          <a:prstGeom prst="rect">
            <a:avLst/>
          </a:prstGeom>
        </p:spPr>
      </p:pic>
    </p:spTree>
    <p:extLst>
      <p:ext uri="{BB962C8B-B14F-4D97-AF65-F5344CB8AC3E}">
        <p14:creationId xmlns:p14="http://schemas.microsoft.com/office/powerpoint/2010/main" val="394954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36"/>
            <a:ext cx="8229600" cy="1143000"/>
          </a:xfrm>
        </p:spPr>
        <p:txBody>
          <a:body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History &amp; Aims of EDL</a:t>
            </a:r>
            <a:endParaRPr lang="en-GB"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179512" y="980728"/>
            <a:ext cx="8712968" cy="5877272"/>
          </a:xfrm>
        </p:spPr>
        <p:txBody>
          <a:bodyPr>
            <a:normAutofit/>
          </a:bodyPr>
          <a:lstStyle/>
          <a:p>
            <a:pPr>
              <a:spcAft>
                <a:spcPts val="600"/>
              </a:spcAft>
              <a:buClr>
                <a:srgbClr val="FFFF00"/>
              </a:buClr>
              <a:buSzPct val="125000"/>
              <a:buFont typeface="Wingdings" panose="05000000000000000000" pitchFamily="2" charset="2"/>
              <a:buChar char=""/>
            </a:pPr>
            <a:r>
              <a:rPr lang="en-GB" sz="2800" dirty="0" smtClean="0">
                <a:solidFill>
                  <a:schemeClr val="bg1"/>
                </a:solidFill>
                <a:latin typeface="Trebuchet MS" panose="020B0603020202020204" pitchFamily="34" charset="0"/>
              </a:rPr>
              <a:t> Since 2001, when the European Year of Languages was launched by the Council of Europe and the European Union, EDL has been celebrated around the world each year on the 26</a:t>
            </a:r>
            <a:r>
              <a:rPr lang="en-GB" sz="2800" baseline="30000" dirty="0" smtClean="0">
                <a:solidFill>
                  <a:schemeClr val="bg1"/>
                </a:solidFill>
                <a:latin typeface="Trebuchet MS" panose="020B0603020202020204" pitchFamily="34" charset="0"/>
              </a:rPr>
              <a:t>th</a:t>
            </a:r>
            <a:r>
              <a:rPr lang="en-GB" sz="2800" dirty="0" smtClean="0">
                <a:solidFill>
                  <a:schemeClr val="bg1"/>
                </a:solidFill>
                <a:latin typeface="Trebuchet MS" panose="020B0603020202020204" pitchFamily="34" charset="0"/>
              </a:rPr>
              <a:t> September.</a:t>
            </a:r>
          </a:p>
          <a:p>
            <a:pPr>
              <a:spcAft>
                <a:spcPts val="600"/>
              </a:spcAft>
              <a:buClr>
                <a:srgbClr val="FFFF00"/>
              </a:buClr>
              <a:buSzPct val="125000"/>
              <a:buFont typeface="Wingdings" panose="05000000000000000000" pitchFamily="2" charset="2"/>
              <a:buChar char=""/>
            </a:pPr>
            <a:r>
              <a:rPr lang="en-GB" sz="2800" dirty="0" smtClean="0">
                <a:solidFill>
                  <a:schemeClr val="bg1"/>
                </a:solidFill>
                <a:latin typeface="Trebuchet MS" panose="020B0603020202020204" pitchFamily="34" charset="0"/>
              </a:rPr>
              <a:t> It </a:t>
            </a:r>
            <a:r>
              <a:rPr lang="en-GB" sz="2800" dirty="0">
                <a:solidFill>
                  <a:schemeClr val="bg1"/>
                </a:solidFill>
                <a:latin typeface="Trebuchet MS" panose="020B0603020202020204" pitchFamily="34" charset="0"/>
              </a:rPr>
              <a:t>is a day to celebrate the </a:t>
            </a:r>
            <a:r>
              <a:rPr lang="en-GB" sz="2800" dirty="0" smtClean="0">
                <a:solidFill>
                  <a:schemeClr val="bg1"/>
                </a:solidFill>
                <a:latin typeface="Trebuchet MS" panose="020B0603020202020204" pitchFamily="34" charset="0"/>
              </a:rPr>
              <a:t>rich diversity </a:t>
            </a:r>
            <a:r>
              <a:rPr lang="en-GB" sz="2800" dirty="0">
                <a:solidFill>
                  <a:schemeClr val="bg1"/>
                </a:solidFill>
                <a:latin typeface="Trebuchet MS" panose="020B0603020202020204" pitchFamily="34" charset="0"/>
              </a:rPr>
              <a:t>of languages spoken by </a:t>
            </a:r>
            <a:r>
              <a:rPr lang="en-GB" sz="2800" dirty="0" smtClean="0">
                <a:solidFill>
                  <a:schemeClr val="bg1"/>
                </a:solidFill>
                <a:latin typeface="Trebuchet MS" panose="020B0603020202020204" pitchFamily="34" charset="0"/>
              </a:rPr>
              <a:t>the 800 million people </a:t>
            </a:r>
            <a:r>
              <a:rPr lang="en-GB" sz="2800" dirty="0">
                <a:solidFill>
                  <a:schemeClr val="bg1"/>
                </a:solidFill>
                <a:latin typeface="Trebuchet MS" panose="020B0603020202020204" pitchFamily="34" charset="0"/>
              </a:rPr>
              <a:t>who are now living in </a:t>
            </a:r>
            <a:r>
              <a:rPr lang="en-GB" sz="2800" dirty="0" smtClean="0">
                <a:solidFill>
                  <a:schemeClr val="bg1"/>
                </a:solidFill>
                <a:latin typeface="Trebuchet MS" panose="020B0603020202020204" pitchFamily="34" charset="0"/>
              </a:rPr>
              <a:t>Europe and represented in the Council of Europe’s 47 member states. </a:t>
            </a:r>
          </a:p>
          <a:p>
            <a:pPr>
              <a:spcAft>
                <a:spcPts val="600"/>
              </a:spcAft>
              <a:buClr>
                <a:srgbClr val="FFFF00"/>
              </a:buClr>
              <a:buSzPct val="125000"/>
              <a:buFont typeface="Wingdings" panose="05000000000000000000" pitchFamily="2" charset="2"/>
              <a:buChar char=""/>
            </a:pPr>
            <a:r>
              <a:rPr lang="en-GB" sz="2800" dirty="0" smtClean="0">
                <a:solidFill>
                  <a:schemeClr val="bg1"/>
                </a:solidFill>
                <a:latin typeface="Trebuchet MS" panose="020B0603020202020204" pitchFamily="34" charset="0"/>
              </a:rPr>
              <a:t> On EDL you should reflect on the advantages of language competence and life-long language learning.</a:t>
            </a:r>
          </a:p>
          <a:p>
            <a:pPr marL="0" indent="0">
              <a:buNone/>
            </a:pPr>
            <a:endParaRPr lang="en-GB" sz="2800" dirty="0" smtClean="0"/>
          </a:p>
        </p:txBody>
      </p:sp>
      <p:pic>
        <p:nvPicPr>
          <p:cNvPr id="4" name="Picture 5" descr="C:\Users\Mairéad\AppData\Local\Microsoft\Windows\Temporary Internet Files\Content.IE5\LR51KL8U\MC900434389[1].wmf"/>
          <p:cNvPicPr>
            <a:picLocks noChangeAspect="1" noChangeArrowheads="1"/>
          </p:cNvPicPr>
          <p:nvPr/>
        </p:nvPicPr>
        <p:blipFill>
          <a:blip r:embed="rId2"/>
          <a:srcRect/>
          <a:stretch>
            <a:fillRect/>
          </a:stretch>
        </p:blipFill>
        <p:spPr bwMode="auto">
          <a:xfrm>
            <a:off x="2111152" y="6033870"/>
            <a:ext cx="457200" cy="719138"/>
          </a:xfrm>
          <a:prstGeom prst="rect">
            <a:avLst/>
          </a:prstGeom>
          <a:noFill/>
          <a:ln w="9525">
            <a:noFill/>
            <a:miter lim="800000"/>
            <a:headEnd/>
            <a:tailEnd/>
          </a:ln>
        </p:spPr>
      </p:pic>
      <p:pic>
        <p:nvPicPr>
          <p:cNvPr id="5" name="Picture 3" descr="C:\Users\Mairéad\AppData\Local\Microsoft\Windows\Temporary Internet Files\Content.IE5\S1XBZSIJ\MC900432534[1].png"/>
          <p:cNvPicPr>
            <a:picLocks noChangeAspect="1" noChangeArrowheads="1"/>
          </p:cNvPicPr>
          <p:nvPr/>
        </p:nvPicPr>
        <p:blipFill>
          <a:blip r:embed="rId3"/>
          <a:srcRect/>
          <a:stretch>
            <a:fillRect/>
          </a:stretch>
        </p:blipFill>
        <p:spPr bwMode="auto">
          <a:xfrm flipH="1">
            <a:off x="2763744" y="6033870"/>
            <a:ext cx="801762" cy="720725"/>
          </a:xfrm>
          <a:prstGeom prst="rect">
            <a:avLst/>
          </a:prstGeom>
          <a:noFill/>
          <a:ln w="9525">
            <a:noFill/>
            <a:miter lim="800000"/>
            <a:headEnd/>
            <a:tailEnd/>
          </a:ln>
        </p:spPr>
      </p:pic>
    </p:spTree>
    <p:extLst>
      <p:ext uri="{BB962C8B-B14F-4D97-AF65-F5344CB8AC3E}">
        <p14:creationId xmlns:p14="http://schemas.microsoft.com/office/powerpoint/2010/main" val="161005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7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Celebrations for EDL</a:t>
            </a:r>
            <a:endParaRPr lang="en-GB"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5" name="Content Placeholder 2"/>
          <p:cNvSpPr>
            <a:spLocks noGrp="1"/>
          </p:cNvSpPr>
          <p:nvPr>
            <p:ph idx="1"/>
          </p:nvPr>
        </p:nvSpPr>
        <p:spPr>
          <a:xfrm>
            <a:off x="179512" y="980728"/>
            <a:ext cx="8712968" cy="5877272"/>
          </a:xfrm>
        </p:spPr>
        <p:txBody>
          <a:bodyPr>
            <a:normAutofit/>
          </a:bodyPr>
          <a:lstStyle/>
          <a:p>
            <a:pPr>
              <a:spcAft>
                <a:spcPts val="600"/>
              </a:spcAft>
              <a:buClr>
                <a:srgbClr val="FFFF00"/>
              </a:buClr>
              <a:buSzPct val="125000"/>
              <a:buFont typeface="Wingdings" panose="05000000000000000000" pitchFamily="2" charset="2"/>
              <a:buChar char=""/>
            </a:pPr>
            <a:r>
              <a:rPr lang="en-GB" sz="2800" dirty="0" smtClean="0">
                <a:solidFill>
                  <a:schemeClr val="bg1"/>
                </a:solidFill>
                <a:latin typeface="Trebuchet MS" panose="020B0603020202020204" pitchFamily="34" charset="0"/>
              </a:rPr>
              <a:t> Around the world and even in your own local community, people will be organising and running events to celebrate EDL</a:t>
            </a:r>
          </a:p>
          <a:p>
            <a:pPr>
              <a:spcAft>
                <a:spcPts val="600"/>
              </a:spcAft>
              <a:buClr>
                <a:srgbClr val="FFFF00"/>
              </a:buClr>
              <a:buSzPct val="125000"/>
              <a:buFont typeface="Wingdings" panose="05000000000000000000" pitchFamily="2" charset="2"/>
              <a:buChar char=""/>
            </a:pPr>
            <a:r>
              <a:rPr lang="en-GB" sz="2800" dirty="0">
                <a:solidFill>
                  <a:schemeClr val="bg1"/>
                </a:solidFill>
                <a:latin typeface="Trebuchet MS" panose="020B0603020202020204" pitchFamily="34" charset="0"/>
              </a:rPr>
              <a:t> </a:t>
            </a:r>
            <a:r>
              <a:rPr lang="en-GB" sz="2800" dirty="0" smtClean="0">
                <a:solidFill>
                  <a:schemeClr val="bg1"/>
                </a:solidFill>
                <a:latin typeface="Trebuchet MS" panose="020B0603020202020204" pitchFamily="34" charset="0"/>
              </a:rPr>
              <a:t>People are encouraged to learn a new language, take part in games and events to celebrate language learning</a:t>
            </a:r>
          </a:p>
          <a:p>
            <a:pPr>
              <a:spcAft>
                <a:spcPts val="600"/>
              </a:spcAft>
              <a:buClr>
                <a:srgbClr val="FFFF00"/>
              </a:buClr>
              <a:buSzPct val="125000"/>
              <a:buFont typeface="Wingdings" panose="05000000000000000000" pitchFamily="2" charset="2"/>
              <a:buChar char=""/>
            </a:pPr>
            <a:r>
              <a:rPr lang="en-GB" sz="2800" dirty="0">
                <a:solidFill>
                  <a:schemeClr val="bg1"/>
                </a:solidFill>
                <a:latin typeface="Trebuchet MS" panose="020B0603020202020204" pitchFamily="34" charset="0"/>
              </a:rPr>
              <a:t> </a:t>
            </a:r>
            <a:r>
              <a:rPr lang="en-GB" sz="2800" dirty="0" smtClean="0">
                <a:solidFill>
                  <a:schemeClr val="bg1"/>
                </a:solidFill>
                <a:latin typeface="Trebuchet MS" panose="020B0603020202020204" pitchFamily="34" charset="0"/>
              </a:rPr>
              <a:t>TV and radio programmes, talks and conferences  will be dedicated to languages</a:t>
            </a:r>
          </a:p>
          <a:p>
            <a:pPr marL="0" indent="0">
              <a:buNone/>
            </a:pPr>
            <a:endParaRPr lang="en-GB" sz="2800" dirty="0" smtClean="0"/>
          </a:p>
        </p:txBody>
      </p:sp>
      <p:pic>
        <p:nvPicPr>
          <p:cNvPr id="6" name="Picture 5" descr="C:\Users\Mairéad\AppData\Local\Microsoft\Windows\Temporary Internet Files\Content.IE5\LR51KL8U\MC900434389[1].wmf"/>
          <p:cNvPicPr>
            <a:picLocks noChangeAspect="1" noChangeArrowheads="1"/>
          </p:cNvPicPr>
          <p:nvPr/>
        </p:nvPicPr>
        <p:blipFill>
          <a:blip r:embed="rId2"/>
          <a:srcRect/>
          <a:stretch>
            <a:fillRect/>
          </a:stretch>
        </p:blipFill>
        <p:spPr bwMode="auto">
          <a:xfrm>
            <a:off x="2111152" y="6033870"/>
            <a:ext cx="457200" cy="719138"/>
          </a:xfrm>
          <a:prstGeom prst="rect">
            <a:avLst/>
          </a:prstGeom>
          <a:noFill/>
          <a:ln w="9525">
            <a:noFill/>
            <a:miter lim="800000"/>
            <a:headEnd/>
            <a:tailEnd/>
          </a:ln>
        </p:spPr>
      </p:pic>
      <p:pic>
        <p:nvPicPr>
          <p:cNvPr id="7" name="Picture 3" descr="C:\Users\Mairéad\AppData\Local\Microsoft\Windows\Temporary Internet Files\Content.IE5\S1XBZSIJ\MC900432534[1].png"/>
          <p:cNvPicPr>
            <a:picLocks noChangeAspect="1" noChangeArrowheads="1"/>
          </p:cNvPicPr>
          <p:nvPr/>
        </p:nvPicPr>
        <p:blipFill>
          <a:blip r:embed="rId3"/>
          <a:srcRect/>
          <a:stretch>
            <a:fillRect/>
          </a:stretch>
        </p:blipFill>
        <p:spPr bwMode="auto">
          <a:xfrm flipH="1">
            <a:off x="2763744" y="6033870"/>
            <a:ext cx="801762" cy="720725"/>
          </a:xfrm>
          <a:prstGeom prst="rect">
            <a:avLst/>
          </a:prstGeom>
          <a:noFill/>
          <a:ln w="9525">
            <a:noFill/>
            <a:miter lim="800000"/>
            <a:headEnd/>
            <a:tailEnd/>
          </a:ln>
        </p:spPr>
      </p:pic>
    </p:spTree>
    <p:extLst>
      <p:ext uri="{BB962C8B-B14F-4D97-AF65-F5344CB8AC3E}">
        <p14:creationId xmlns:p14="http://schemas.microsoft.com/office/powerpoint/2010/main" val="1983955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9891"/>
            <a:ext cx="9144000" cy="908720"/>
          </a:xfrm>
        </p:spPr>
        <p:txBody>
          <a:bodyPr>
            <a:noAutofit/>
          </a:bodyPr>
          <a:lstStyle/>
          <a:p>
            <a:r>
              <a:rPr lang="en-GB" sz="3600" b="1" dirty="0" smtClean="0">
                <a:solidFill>
                  <a:srgbClr val="FFC000"/>
                </a:solidFill>
                <a:effectLst>
                  <a:outerShdw blurRad="38100" dist="38100" dir="2700000" algn="tl">
                    <a:srgbClr val="000000">
                      <a:alpha val="43137"/>
                    </a:srgbClr>
                  </a:outerShdw>
                </a:effectLst>
                <a:latin typeface="Trebuchet MS" panose="020B0603020202020204" pitchFamily="34" charset="0"/>
              </a:rPr>
              <a:t>Some facts about languages in our schools in N Ireland</a:t>
            </a:r>
            <a:endParaRPr lang="en-GB" sz="36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4" name="TextBox 3"/>
          <p:cNvSpPr txBox="1"/>
          <p:nvPr/>
        </p:nvSpPr>
        <p:spPr>
          <a:xfrm rot="21352683">
            <a:off x="398961" y="1609289"/>
            <a:ext cx="3507491" cy="1200329"/>
          </a:xfrm>
          <a:prstGeom prst="rect">
            <a:avLst/>
          </a:prstGeom>
          <a:solidFill>
            <a:schemeClr val="bg1"/>
          </a:solidFill>
        </p:spPr>
        <p:txBody>
          <a:bodyPr wrap="square" rtlCol="0">
            <a:spAutoFit/>
          </a:bodyPr>
          <a:lstStyle/>
          <a:p>
            <a:r>
              <a:rPr lang="en-GB" dirty="0" smtClean="0"/>
              <a:t>Last year, over 130 people took a GCSE and 84 </a:t>
            </a:r>
            <a:r>
              <a:rPr lang="en-GB" dirty="0"/>
              <a:t>people took an A-level </a:t>
            </a:r>
            <a:r>
              <a:rPr lang="en-GB" dirty="0" smtClean="0"/>
              <a:t>in a language </a:t>
            </a:r>
            <a:r>
              <a:rPr lang="en-GB" u="sng" dirty="0" smtClean="0"/>
              <a:t>other than </a:t>
            </a:r>
            <a:r>
              <a:rPr lang="en-GB" dirty="0" smtClean="0"/>
              <a:t>French, Spanish, Irish and German!**</a:t>
            </a:r>
            <a:endParaRPr lang="en-GB" dirty="0"/>
          </a:p>
        </p:txBody>
      </p:sp>
      <p:sp>
        <p:nvSpPr>
          <p:cNvPr id="5" name="TextBox 4"/>
          <p:cNvSpPr txBox="1"/>
          <p:nvPr/>
        </p:nvSpPr>
        <p:spPr>
          <a:xfrm rot="229672">
            <a:off x="4998494" y="1466554"/>
            <a:ext cx="4002815" cy="1200329"/>
          </a:xfrm>
          <a:prstGeom prst="rect">
            <a:avLst/>
          </a:prstGeom>
          <a:solidFill>
            <a:schemeClr val="bg1"/>
          </a:solidFill>
        </p:spPr>
        <p:txBody>
          <a:bodyPr wrap="square" rtlCol="0">
            <a:spAutoFit/>
          </a:bodyPr>
          <a:lstStyle/>
          <a:p>
            <a:r>
              <a:rPr lang="en-GB" dirty="0" smtClean="0"/>
              <a:t>Last year, after French</a:t>
            </a:r>
            <a:r>
              <a:rPr lang="en-GB" dirty="0"/>
              <a:t>, Spanish, Irish and </a:t>
            </a:r>
            <a:r>
              <a:rPr lang="en-GB" dirty="0" smtClean="0"/>
              <a:t>German, the most popular language taken at GCSE was Polish, and at A-level it was Chinese!**</a:t>
            </a:r>
            <a:endParaRPr lang="en-GB" dirty="0"/>
          </a:p>
        </p:txBody>
      </p:sp>
      <p:sp>
        <p:nvSpPr>
          <p:cNvPr id="7" name="TextBox 6"/>
          <p:cNvSpPr txBox="1"/>
          <p:nvPr/>
        </p:nvSpPr>
        <p:spPr>
          <a:xfrm rot="21352683">
            <a:off x="307066" y="3271288"/>
            <a:ext cx="5498656" cy="923330"/>
          </a:xfrm>
          <a:prstGeom prst="rect">
            <a:avLst/>
          </a:prstGeom>
          <a:solidFill>
            <a:schemeClr val="bg1"/>
          </a:solidFill>
        </p:spPr>
        <p:txBody>
          <a:bodyPr wrap="square" rtlCol="0">
            <a:spAutoFit/>
          </a:bodyPr>
          <a:lstStyle/>
          <a:p>
            <a:r>
              <a:rPr lang="en-GB" dirty="0" smtClean="0"/>
              <a:t>There are lots of lesser-known languages spoken and used throughout N Ireland, including Marathi, Igbo, Kannada and Gujarati!*</a:t>
            </a:r>
            <a:endParaRPr lang="en-GB" dirty="0"/>
          </a:p>
        </p:txBody>
      </p:sp>
      <p:sp>
        <p:nvSpPr>
          <p:cNvPr id="8" name="TextBox 7"/>
          <p:cNvSpPr txBox="1"/>
          <p:nvPr/>
        </p:nvSpPr>
        <p:spPr>
          <a:xfrm>
            <a:off x="337599" y="6269178"/>
            <a:ext cx="2304256" cy="523220"/>
          </a:xfrm>
          <a:prstGeom prst="rect">
            <a:avLst/>
          </a:prstGeom>
          <a:noFill/>
        </p:spPr>
        <p:txBody>
          <a:bodyPr wrap="square" rtlCol="0">
            <a:spAutoFit/>
          </a:bodyPr>
          <a:lstStyle/>
          <a:p>
            <a:r>
              <a:rPr lang="en-GB" sz="1400" dirty="0" smtClean="0"/>
              <a:t>* 2014/15 NI Schools Census</a:t>
            </a:r>
          </a:p>
          <a:p>
            <a:r>
              <a:rPr lang="en-GB" sz="1400" dirty="0" smtClean="0"/>
              <a:t>** RM Education</a:t>
            </a:r>
            <a:endParaRPr lang="en-GB" sz="1400" dirty="0"/>
          </a:p>
        </p:txBody>
      </p:sp>
      <p:sp>
        <p:nvSpPr>
          <p:cNvPr id="9" name="TextBox 8"/>
          <p:cNvSpPr txBox="1"/>
          <p:nvPr/>
        </p:nvSpPr>
        <p:spPr>
          <a:xfrm rot="21352683">
            <a:off x="375038" y="4529829"/>
            <a:ext cx="6610183" cy="646331"/>
          </a:xfrm>
          <a:prstGeom prst="rect">
            <a:avLst/>
          </a:prstGeom>
          <a:solidFill>
            <a:schemeClr val="bg1"/>
          </a:solidFill>
        </p:spPr>
        <p:txBody>
          <a:bodyPr wrap="square" rtlCol="0">
            <a:spAutoFit/>
          </a:bodyPr>
          <a:lstStyle/>
          <a:p>
            <a:r>
              <a:rPr lang="en-GB" dirty="0" smtClean="0"/>
              <a:t>Since 2001, the number of newcomer pupils (whose 1</a:t>
            </a:r>
            <a:r>
              <a:rPr lang="en-GB" baseline="30000" dirty="0" smtClean="0"/>
              <a:t>st</a:t>
            </a:r>
            <a:r>
              <a:rPr lang="en-GB" dirty="0" smtClean="0"/>
              <a:t> language is not English) in our schools has risen from 1366 to almost 10,500!*</a:t>
            </a:r>
            <a:endParaRPr lang="en-GB" dirty="0"/>
          </a:p>
        </p:txBody>
      </p:sp>
      <p:pic>
        <p:nvPicPr>
          <p:cNvPr id="10" name="Picture 5" descr="C:\Users\Mairéad\AppData\Local\Microsoft\Windows\Temporary Internet Files\Content.IE5\LR51KL8U\MC900434389[1].wmf"/>
          <p:cNvPicPr>
            <a:picLocks noChangeAspect="1" noChangeArrowheads="1"/>
          </p:cNvPicPr>
          <p:nvPr/>
        </p:nvPicPr>
        <p:blipFill>
          <a:blip r:embed="rId2"/>
          <a:srcRect/>
          <a:stretch>
            <a:fillRect/>
          </a:stretch>
        </p:blipFill>
        <p:spPr bwMode="auto">
          <a:xfrm>
            <a:off x="6084168" y="6036139"/>
            <a:ext cx="457200" cy="719138"/>
          </a:xfrm>
          <a:prstGeom prst="rect">
            <a:avLst/>
          </a:prstGeom>
          <a:noFill/>
          <a:ln w="9525">
            <a:noFill/>
            <a:miter lim="800000"/>
            <a:headEnd/>
            <a:tailEnd/>
          </a:ln>
        </p:spPr>
      </p:pic>
      <p:pic>
        <p:nvPicPr>
          <p:cNvPr id="11" name="Picture 3" descr="C:\Users\Mairéad\AppData\Local\Microsoft\Windows\Temporary Internet Files\Content.IE5\S1XBZSIJ\MC900432534[1].png"/>
          <p:cNvPicPr>
            <a:picLocks noChangeAspect="1" noChangeArrowheads="1"/>
          </p:cNvPicPr>
          <p:nvPr/>
        </p:nvPicPr>
        <p:blipFill>
          <a:blip r:embed="rId3"/>
          <a:srcRect/>
          <a:stretch>
            <a:fillRect/>
          </a:stretch>
        </p:blipFill>
        <p:spPr bwMode="auto">
          <a:xfrm flipH="1">
            <a:off x="6535738" y="6076765"/>
            <a:ext cx="647427" cy="720725"/>
          </a:xfrm>
          <a:prstGeom prst="rect">
            <a:avLst/>
          </a:prstGeom>
          <a:noFill/>
          <a:ln w="9525">
            <a:noFill/>
            <a:miter lim="800000"/>
            <a:headEnd/>
            <a:tailEnd/>
          </a:ln>
        </p:spPr>
      </p:pic>
      <p:sp>
        <p:nvSpPr>
          <p:cNvPr id="12" name="TextBox 11"/>
          <p:cNvSpPr txBox="1"/>
          <p:nvPr/>
        </p:nvSpPr>
        <p:spPr>
          <a:xfrm rot="21352683">
            <a:off x="202120" y="5410955"/>
            <a:ext cx="7866474" cy="369332"/>
          </a:xfrm>
          <a:prstGeom prst="rect">
            <a:avLst/>
          </a:prstGeom>
          <a:solidFill>
            <a:schemeClr val="bg1"/>
          </a:solidFill>
        </p:spPr>
        <p:txBody>
          <a:bodyPr wrap="square" rtlCol="0">
            <a:spAutoFit/>
          </a:bodyPr>
          <a:lstStyle/>
          <a:p>
            <a:r>
              <a:rPr lang="en-GB" dirty="0" smtClean="0"/>
              <a:t>There are over 5,000 young people in N Ireland who attend Irish-medium schools* </a:t>
            </a:r>
            <a:endParaRPr lang="en-GB" dirty="0"/>
          </a:p>
        </p:txBody>
      </p:sp>
      <p:sp>
        <p:nvSpPr>
          <p:cNvPr id="13" name="TextBox 12"/>
          <p:cNvSpPr txBox="1"/>
          <p:nvPr/>
        </p:nvSpPr>
        <p:spPr>
          <a:xfrm rot="383234">
            <a:off x="6050673" y="2929302"/>
            <a:ext cx="2927125" cy="923330"/>
          </a:xfrm>
          <a:prstGeom prst="rect">
            <a:avLst/>
          </a:prstGeom>
          <a:solidFill>
            <a:schemeClr val="bg1"/>
          </a:solidFill>
        </p:spPr>
        <p:txBody>
          <a:bodyPr wrap="square" rtlCol="0">
            <a:spAutoFit/>
          </a:bodyPr>
          <a:lstStyle/>
          <a:p>
            <a:r>
              <a:rPr lang="en-GB" dirty="0" smtClean="0"/>
              <a:t>More girls opted to take a </a:t>
            </a:r>
          </a:p>
          <a:p>
            <a:r>
              <a:rPr lang="en-GB" dirty="0" smtClean="0"/>
              <a:t>language at GCSE or A-level last year**</a:t>
            </a:r>
            <a:endParaRPr lang="en-GB" dirty="0"/>
          </a:p>
        </p:txBody>
      </p:sp>
    </p:spTree>
    <p:extLst>
      <p:ext uri="{BB962C8B-B14F-4D97-AF65-F5344CB8AC3E}">
        <p14:creationId xmlns:p14="http://schemas.microsoft.com/office/powerpoint/2010/main" val="3874737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207"/>
            <a:ext cx="8229600" cy="1143000"/>
          </a:xfrm>
        </p:spPr>
        <p:txBody>
          <a:bodyPr>
            <a:normAutofit/>
          </a:body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Some interesting facts. </a:t>
            </a:r>
            <a:b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br>
            <a:r>
              <a:rPr lang="en-GB" sz="2000" b="1" dirty="0" smtClean="0">
                <a:solidFill>
                  <a:srgbClr val="FFC000"/>
                </a:solidFill>
                <a:effectLst>
                  <a:outerShdw blurRad="38100" dist="38100" dir="2700000" algn="tl">
                    <a:srgbClr val="000000">
                      <a:alpha val="43137"/>
                    </a:srgbClr>
                  </a:outerShdw>
                </a:effectLst>
                <a:latin typeface="Trebuchet MS" panose="020B0603020202020204" pitchFamily="34" charset="0"/>
              </a:rPr>
              <a:t>Can you fill in the gaps?</a:t>
            </a:r>
            <a:endParaRPr lang="en-GB"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179512" y="1196753"/>
            <a:ext cx="8784976" cy="4392488"/>
          </a:xfrm>
        </p:spPr>
        <p:txBody>
          <a:bodyPr>
            <a:normAutofit fontScale="85000" lnSpcReduction="10000"/>
          </a:bodyPr>
          <a:lstStyle/>
          <a:p>
            <a:pPr>
              <a:spcAft>
                <a:spcPts val="600"/>
              </a:spcAft>
              <a:buClr>
                <a:srgbClr val="FFC000"/>
              </a:buClr>
              <a:buSzPct val="125000"/>
              <a:buFont typeface="Wingdings" panose="05000000000000000000" pitchFamily="2" charset="2"/>
              <a:buChar char="J"/>
            </a:pPr>
            <a:r>
              <a:rPr lang="en-GB" sz="2000" dirty="0" smtClean="0">
                <a:solidFill>
                  <a:schemeClr val="bg1"/>
                </a:solidFill>
                <a:latin typeface="Trebuchet MS" panose="020B0603020202020204" pitchFamily="34" charset="0"/>
              </a:rPr>
              <a:t>There are over </a:t>
            </a:r>
            <a:r>
              <a:rPr lang="en-GB" sz="2000" dirty="0" smtClean="0">
                <a:latin typeface="Trebuchet MS" panose="020B0603020202020204" pitchFamily="34" charset="0"/>
              </a:rPr>
              <a:t>……1………</a:t>
            </a:r>
            <a:r>
              <a:rPr lang="en-GB" sz="2000" dirty="0" smtClean="0">
                <a:solidFill>
                  <a:schemeClr val="bg1"/>
                </a:solidFill>
                <a:latin typeface="Trebuchet MS" panose="020B0603020202020204" pitchFamily="34" charset="0"/>
              </a:rPr>
              <a:t>young people in N Ireland whose 1</a:t>
            </a:r>
            <a:r>
              <a:rPr lang="en-GB" sz="2000" baseline="30000" dirty="0" smtClean="0">
                <a:solidFill>
                  <a:schemeClr val="bg1"/>
                </a:solidFill>
                <a:latin typeface="Trebuchet MS" panose="020B0603020202020204" pitchFamily="34" charset="0"/>
              </a:rPr>
              <a:t>st</a:t>
            </a:r>
            <a:r>
              <a:rPr lang="en-GB" sz="2000" dirty="0" smtClean="0">
                <a:solidFill>
                  <a:schemeClr val="bg1"/>
                </a:solidFill>
                <a:latin typeface="Trebuchet MS" panose="020B0603020202020204" pitchFamily="34" charset="0"/>
              </a:rPr>
              <a:t> language is not English!*</a:t>
            </a:r>
          </a:p>
          <a:p>
            <a:pPr>
              <a:spcAft>
                <a:spcPts val="600"/>
              </a:spcAft>
              <a:buClr>
                <a:srgbClr val="FFC000"/>
              </a:buClr>
              <a:buSzPct val="125000"/>
              <a:buFont typeface="Wingdings" panose="05000000000000000000" pitchFamily="2" charset="2"/>
              <a:buChar char="J"/>
            </a:pPr>
            <a:r>
              <a:rPr lang="en-GB" sz="2000" dirty="0" smtClean="0">
                <a:latin typeface="Trebuchet MS" panose="020B0603020202020204" pitchFamily="34" charset="0"/>
              </a:rPr>
              <a:t>……2………</a:t>
            </a:r>
            <a:r>
              <a:rPr lang="en-GB" sz="2000" dirty="0" smtClean="0">
                <a:solidFill>
                  <a:schemeClr val="bg1"/>
                </a:solidFill>
                <a:latin typeface="Trebuchet MS" panose="020B0603020202020204" pitchFamily="34" charset="0"/>
              </a:rPr>
              <a:t> is the most widely spoken mother-tongue language amongst our new-comer young people, followed by Lithuanian and </a:t>
            </a:r>
            <a:r>
              <a:rPr lang="en-GB" sz="2000" dirty="0" smtClean="0">
                <a:latin typeface="Trebuchet MS" panose="020B0603020202020204" pitchFamily="34" charset="0"/>
              </a:rPr>
              <a:t>……………3……………</a:t>
            </a:r>
            <a:r>
              <a:rPr lang="en-GB" sz="2000" dirty="0" smtClean="0">
                <a:solidFill>
                  <a:schemeClr val="bg1"/>
                </a:solidFill>
                <a:latin typeface="Trebuchet MS" panose="020B0603020202020204" pitchFamily="34" charset="0"/>
              </a:rPr>
              <a:t>!*</a:t>
            </a:r>
          </a:p>
          <a:p>
            <a:pPr>
              <a:spcAft>
                <a:spcPts val="600"/>
              </a:spcAft>
              <a:buClr>
                <a:srgbClr val="FFC000"/>
              </a:buClr>
              <a:buSzPct val="125000"/>
              <a:buFont typeface="Wingdings" panose="05000000000000000000" pitchFamily="2" charset="2"/>
              <a:buChar char="J"/>
            </a:pPr>
            <a:r>
              <a:rPr lang="en-GB" sz="2000" dirty="0" smtClean="0">
                <a:solidFill>
                  <a:schemeClr val="bg1"/>
                </a:solidFill>
                <a:latin typeface="Trebuchet MS" panose="020B0603020202020204" pitchFamily="34" charset="0"/>
              </a:rPr>
              <a:t>There are </a:t>
            </a:r>
            <a:r>
              <a:rPr lang="en-GB" sz="2000" dirty="0" smtClean="0">
                <a:latin typeface="Trebuchet MS" panose="020B0603020202020204" pitchFamily="34" charset="0"/>
              </a:rPr>
              <a:t>…4….</a:t>
            </a:r>
            <a:r>
              <a:rPr lang="en-GB" sz="2000" dirty="0" smtClean="0">
                <a:solidFill>
                  <a:schemeClr val="bg1"/>
                </a:solidFill>
                <a:latin typeface="Trebuchet MS" panose="020B0603020202020204" pitchFamily="34" charset="0"/>
              </a:rPr>
              <a:t> official languages in the EU but over </a:t>
            </a:r>
            <a:r>
              <a:rPr lang="en-GB" sz="2000" dirty="0" smtClean="0">
                <a:latin typeface="Trebuchet MS" panose="020B0603020202020204" pitchFamily="34" charset="0"/>
              </a:rPr>
              <a:t>…5….</a:t>
            </a:r>
            <a:r>
              <a:rPr lang="en-GB" sz="2000" dirty="0" smtClean="0">
                <a:solidFill>
                  <a:schemeClr val="bg1"/>
                </a:solidFill>
                <a:latin typeface="Trebuchet MS" panose="020B0603020202020204" pitchFamily="34" charset="0"/>
              </a:rPr>
              <a:t>. European languages spoken and used every day.</a:t>
            </a:r>
          </a:p>
          <a:p>
            <a:pPr>
              <a:spcAft>
                <a:spcPts val="600"/>
              </a:spcAft>
              <a:buClr>
                <a:srgbClr val="FFC000"/>
              </a:buClr>
              <a:buSzPct val="125000"/>
              <a:buFont typeface="Wingdings" panose="05000000000000000000" pitchFamily="2" charset="2"/>
              <a:buChar char="J"/>
            </a:pPr>
            <a:r>
              <a:rPr lang="en-GB" sz="2000" dirty="0" smtClean="0">
                <a:solidFill>
                  <a:schemeClr val="bg1"/>
                </a:solidFill>
                <a:effectLst/>
                <a:latin typeface="Trebuchet MS" panose="020B0603020202020204" pitchFamily="34" charset="0"/>
              </a:rPr>
              <a:t>The very 1</a:t>
            </a:r>
            <a:r>
              <a:rPr lang="en-GB" sz="2000" baseline="30000" dirty="0" smtClean="0">
                <a:solidFill>
                  <a:schemeClr val="bg1"/>
                </a:solidFill>
                <a:effectLst/>
                <a:latin typeface="Trebuchet MS" panose="020B0603020202020204" pitchFamily="34" charset="0"/>
              </a:rPr>
              <a:t>st</a:t>
            </a:r>
            <a:r>
              <a:rPr lang="en-GB" sz="2000" dirty="0" smtClean="0">
                <a:solidFill>
                  <a:schemeClr val="bg1"/>
                </a:solidFill>
                <a:effectLst/>
                <a:latin typeface="Trebuchet MS" panose="020B0603020202020204" pitchFamily="34" charset="0"/>
              </a:rPr>
              <a:t> official language policy identified Dutch, French, </a:t>
            </a:r>
            <a:r>
              <a:rPr lang="en-GB" sz="2000" dirty="0" smtClean="0">
                <a:effectLst/>
                <a:latin typeface="Trebuchet MS" panose="020B0603020202020204" pitchFamily="34" charset="0"/>
              </a:rPr>
              <a:t>..…6…….</a:t>
            </a:r>
            <a:r>
              <a:rPr lang="en-GB" sz="2000" dirty="0" smtClean="0">
                <a:solidFill>
                  <a:schemeClr val="bg1"/>
                </a:solidFill>
                <a:effectLst/>
                <a:latin typeface="Trebuchet MS" panose="020B0603020202020204" pitchFamily="34" charset="0"/>
              </a:rPr>
              <a:t>, and Italian as the official working languages of the EU.</a:t>
            </a:r>
          </a:p>
          <a:p>
            <a:pPr>
              <a:spcAft>
                <a:spcPts val="600"/>
              </a:spcAft>
              <a:buClr>
                <a:srgbClr val="FFC000"/>
              </a:buClr>
              <a:buSzPct val="125000"/>
              <a:buFont typeface="Wingdings" panose="05000000000000000000" pitchFamily="2" charset="2"/>
              <a:buChar char="J"/>
            </a:pPr>
            <a:r>
              <a:rPr lang="en-GB" sz="2000" dirty="0" smtClean="0">
                <a:latin typeface="Trebuchet MS" panose="020B0603020202020204" pitchFamily="34" charset="0"/>
              </a:rPr>
              <a:t>……7…………</a:t>
            </a:r>
            <a:r>
              <a:rPr lang="en-GB" sz="2000" dirty="0" smtClean="0">
                <a:solidFill>
                  <a:schemeClr val="bg1"/>
                </a:solidFill>
                <a:effectLst/>
                <a:latin typeface="Trebuchet MS" panose="020B0603020202020204" pitchFamily="34" charset="0"/>
              </a:rPr>
              <a:t> languages, such as Catalan and </a:t>
            </a:r>
            <a:r>
              <a:rPr lang="en-GB" sz="2000" dirty="0" smtClean="0">
                <a:effectLst/>
                <a:latin typeface="Trebuchet MS" panose="020B0603020202020204" pitchFamily="34" charset="0"/>
              </a:rPr>
              <a:t>……8…..</a:t>
            </a:r>
            <a:r>
              <a:rPr lang="en-GB" sz="2000" dirty="0" smtClean="0">
                <a:solidFill>
                  <a:schemeClr val="bg1"/>
                </a:solidFill>
                <a:effectLst/>
                <a:latin typeface="Trebuchet MS" panose="020B0603020202020204" pitchFamily="34" charset="0"/>
              </a:rPr>
              <a:t>, have gained a status as co-official languages of the European Union.</a:t>
            </a:r>
          </a:p>
          <a:p>
            <a:pPr>
              <a:spcAft>
                <a:spcPts val="600"/>
              </a:spcAft>
              <a:buClr>
                <a:srgbClr val="FFC000"/>
              </a:buClr>
              <a:buSzPct val="125000"/>
              <a:buFont typeface="Wingdings" panose="05000000000000000000" pitchFamily="2" charset="2"/>
              <a:buChar char="J"/>
            </a:pPr>
            <a:r>
              <a:rPr lang="en-GB" sz="2000" dirty="0" smtClean="0">
                <a:solidFill>
                  <a:schemeClr val="bg1"/>
                </a:solidFill>
                <a:effectLst/>
                <a:latin typeface="Trebuchet MS" panose="020B0603020202020204" pitchFamily="34" charset="0"/>
              </a:rPr>
              <a:t>There </a:t>
            </a:r>
            <a:r>
              <a:rPr lang="en-GB" sz="2000" smtClean="0">
                <a:solidFill>
                  <a:schemeClr val="bg1"/>
                </a:solidFill>
                <a:effectLst/>
                <a:latin typeface="Trebuchet MS" panose="020B0603020202020204" pitchFamily="34" charset="0"/>
              </a:rPr>
              <a:t>are </a:t>
            </a:r>
            <a:r>
              <a:rPr lang="en-GB" sz="2000" smtClean="0">
                <a:solidFill>
                  <a:schemeClr val="bg1"/>
                </a:solidFill>
                <a:effectLst/>
                <a:latin typeface="Trebuchet MS" panose="020B0603020202020204" pitchFamily="34" charset="0"/>
              </a:rPr>
              <a:t>around </a:t>
            </a:r>
            <a:r>
              <a:rPr lang="en-GB" sz="2000" dirty="0" smtClean="0">
                <a:effectLst/>
                <a:latin typeface="Trebuchet MS" panose="020B0603020202020204" pitchFamily="34" charset="0"/>
              </a:rPr>
              <a:t>…9… </a:t>
            </a:r>
            <a:r>
              <a:rPr lang="en-GB" sz="2000" dirty="0" smtClean="0">
                <a:solidFill>
                  <a:schemeClr val="bg1"/>
                </a:solidFill>
                <a:effectLst/>
                <a:latin typeface="Trebuchet MS" panose="020B0603020202020204" pitchFamily="34" charset="0"/>
              </a:rPr>
              <a:t>minority and regional languages spoken in the European Union, as well as more than </a:t>
            </a:r>
            <a:r>
              <a:rPr lang="en-GB" sz="2000" dirty="0" smtClean="0">
                <a:effectLst/>
                <a:latin typeface="Trebuchet MS" panose="020B0603020202020204" pitchFamily="34" charset="0"/>
              </a:rPr>
              <a:t>……10…</a:t>
            </a:r>
            <a:r>
              <a:rPr lang="en-GB" sz="2000" dirty="0" smtClean="0">
                <a:solidFill>
                  <a:schemeClr val="bg1"/>
                </a:solidFill>
                <a:effectLst/>
                <a:latin typeface="Trebuchet MS" panose="020B0603020202020204" pitchFamily="34" charset="0"/>
              </a:rPr>
              <a:t> migrant languages.</a:t>
            </a:r>
          </a:p>
          <a:p>
            <a:pPr>
              <a:spcAft>
                <a:spcPts val="600"/>
              </a:spcAft>
              <a:buClr>
                <a:srgbClr val="FFC000"/>
              </a:buClr>
              <a:buSzPct val="125000"/>
              <a:buFont typeface="Wingdings" panose="05000000000000000000" pitchFamily="2" charset="2"/>
              <a:buChar char="J"/>
            </a:pPr>
            <a:r>
              <a:rPr lang="en-GB" sz="2000" dirty="0" smtClean="0">
                <a:solidFill>
                  <a:schemeClr val="bg1"/>
                </a:solidFill>
                <a:latin typeface="Trebuchet MS" panose="020B0603020202020204" pitchFamily="34" charset="0"/>
              </a:rPr>
              <a:t>The EU prioritises language learning and one of its policy objectives is that every European citizen should master </a:t>
            </a:r>
            <a:r>
              <a:rPr lang="en-GB" sz="2000" dirty="0" smtClean="0">
                <a:latin typeface="Trebuchet MS" panose="020B0603020202020204" pitchFamily="34" charset="0"/>
              </a:rPr>
              <a:t>…11.</a:t>
            </a:r>
            <a:r>
              <a:rPr lang="en-GB" sz="2000" dirty="0" smtClean="0">
                <a:solidFill>
                  <a:schemeClr val="bg1"/>
                </a:solidFill>
                <a:latin typeface="Trebuchet MS" panose="020B0603020202020204" pitchFamily="34" charset="0"/>
              </a:rPr>
              <a:t> other languages in addition to </a:t>
            </a:r>
            <a:r>
              <a:rPr lang="en-GB" sz="2000" dirty="0" smtClean="0">
                <a:latin typeface="Trebuchet MS" panose="020B0603020202020204" pitchFamily="34" charset="0"/>
              </a:rPr>
              <a:t>……12……….</a:t>
            </a:r>
            <a:r>
              <a:rPr lang="en-GB" sz="2000" dirty="0" smtClean="0">
                <a:solidFill>
                  <a:schemeClr val="bg1"/>
                </a:solidFill>
                <a:latin typeface="Trebuchet MS" panose="020B0603020202020204" pitchFamily="34" charset="0"/>
              </a:rPr>
              <a:t>.</a:t>
            </a:r>
          </a:p>
          <a:p>
            <a:pPr>
              <a:spcAft>
                <a:spcPts val="600"/>
              </a:spcAft>
              <a:buClr>
                <a:srgbClr val="FFC000"/>
              </a:buClr>
              <a:buSzPct val="125000"/>
              <a:buFont typeface="Wingdings" panose="05000000000000000000" pitchFamily="2" charset="2"/>
              <a:buChar char="J"/>
            </a:pPr>
            <a:endParaRPr lang="en-GB" sz="2000" dirty="0">
              <a:solidFill>
                <a:schemeClr val="bg1"/>
              </a:solidFill>
              <a:latin typeface="Trebuchet MS" panose="020B0603020202020204" pitchFamily="34" charset="0"/>
            </a:endParaRPr>
          </a:p>
        </p:txBody>
      </p:sp>
      <p:sp>
        <p:nvSpPr>
          <p:cNvPr id="4" name="TextBox 3"/>
          <p:cNvSpPr txBox="1"/>
          <p:nvPr/>
        </p:nvSpPr>
        <p:spPr>
          <a:xfrm>
            <a:off x="323528" y="6381328"/>
            <a:ext cx="2376264" cy="307777"/>
          </a:xfrm>
          <a:prstGeom prst="rect">
            <a:avLst/>
          </a:prstGeom>
          <a:noFill/>
        </p:spPr>
        <p:txBody>
          <a:bodyPr wrap="square" rtlCol="0">
            <a:spAutoFit/>
          </a:bodyPr>
          <a:lstStyle/>
          <a:p>
            <a:r>
              <a:rPr lang="en-GB" sz="1400" dirty="0" smtClean="0"/>
              <a:t>* 2014/15 NI Schools Census</a:t>
            </a:r>
            <a:endParaRPr lang="en-GB" sz="1400" dirty="0"/>
          </a:p>
        </p:txBody>
      </p:sp>
      <p:sp>
        <p:nvSpPr>
          <p:cNvPr id="15" name="TextBox 14"/>
          <p:cNvSpPr txBox="1"/>
          <p:nvPr/>
        </p:nvSpPr>
        <p:spPr>
          <a:xfrm>
            <a:off x="6987472" y="5299269"/>
            <a:ext cx="700621"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Polish</a:t>
            </a:r>
            <a:endParaRPr lang="en-GB" sz="1400" dirty="0">
              <a:latin typeface="Trebuchet MS" panose="020B0603020202020204" pitchFamily="34" charset="0"/>
            </a:endParaRPr>
          </a:p>
        </p:txBody>
      </p:sp>
      <p:grpSp>
        <p:nvGrpSpPr>
          <p:cNvPr id="5" name="Group 4"/>
          <p:cNvGrpSpPr/>
          <p:nvPr/>
        </p:nvGrpSpPr>
        <p:grpSpPr>
          <a:xfrm>
            <a:off x="348524" y="5314659"/>
            <a:ext cx="6865623" cy="1377925"/>
            <a:chOff x="348524" y="5314659"/>
            <a:chExt cx="6865623" cy="1377925"/>
          </a:xfrm>
        </p:grpSpPr>
        <p:sp>
          <p:nvSpPr>
            <p:cNvPr id="6" name="TextBox 5"/>
            <p:cNvSpPr txBox="1"/>
            <p:nvPr/>
          </p:nvSpPr>
          <p:spPr>
            <a:xfrm>
              <a:off x="4469728" y="5733256"/>
              <a:ext cx="72276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10,000</a:t>
              </a:r>
              <a:endParaRPr lang="en-GB" sz="1400" dirty="0">
                <a:latin typeface="Trebuchet MS" panose="020B0603020202020204" pitchFamily="34" charset="0"/>
              </a:endParaRPr>
            </a:p>
          </p:txBody>
        </p:sp>
        <p:sp>
          <p:nvSpPr>
            <p:cNvPr id="7" name="TextBox 6"/>
            <p:cNvSpPr txBox="1"/>
            <p:nvPr/>
          </p:nvSpPr>
          <p:spPr>
            <a:xfrm>
              <a:off x="2821659" y="5314659"/>
              <a:ext cx="481906" cy="276999"/>
            </a:xfrm>
            <a:prstGeom prst="rect">
              <a:avLst/>
            </a:prstGeom>
            <a:solidFill>
              <a:schemeClr val="bg1"/>
            </a:solidFill>
            <a:ln w="31750">
              <a:solidFill>
                <a:schemeClr val="tx1"/>
              </a:solidFill>
            </a:ln>
          </p:spPr>
          <p:txBody>
            <a:bodyPr wrap="square" rtlCol="0">
              <a:spAutoFit/>
            </a:bodyPr>
            <a:lstStyle/>
            <a:p>
              <a:r>
                <a:rPr lang="en-GB" sz="1200" dirty="0" smtClean="0">
                  <a:latin typeface="Trebuchet MS" panose="020B0603020202020204" pitchFamily="34" charset="0"/>
                </a:rPr>
                <a:t>24</a:t>
              </a:r>
              <a:endParaRPr lang="en-GB" sz="1200" dirty="0">
                <a:latin typeface="Trebuchet MS" panose="020B0603020202020204" pitchFamily="34" charset="0"/>
              </a:endParaRPr>
            </a:p>
          </p:txBody>
        </p:sp>
        <p:sp>
          <p:nvSpPr>
            <p:cNvPr id="8" name="TextBox 7"/>
            <p:cNvSpPr txBox="1"/>
            <p:nvPr/>
          </p:nvSpPr>
          <p:spPr>
            <a:xfrm>
              <a:off x="6660232" y="5733255"/>
              <a:ext cx="55391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200</a:t>
              </a:r>
              <a:endParaRPr lang="en-GB" sz="1400" dirty="0">
                <a:latin typeface="Trebuchet MS" panose="020B0603020202020204" pitchFamily="34" charset="0"/>
              </a:endParaRPr>
            </a:p>
          </p:txBody>
        </p:sp>
        <p:sp>
          <p:nvSpPr>
            <p:cNvPr id="9" name="TextBox 8"/>
            <p:cNvSpPr txBox="1"/>
            <p:nvPr/>
          </p:nvSpPr>
          <p:spPr>
            <a:xfrm>
              <a:off x="5589806" y="6220868"/>
              <a:ext cx="1008112"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German</a:t>
              </a:r>
              <a:endParaRPr lang="en-GB" sz="1400" dirty="0">
                <a:latin typeface="Trebuchet MS" panose="020B0603020202020204" pitchFamily="34" charset="0"/>
              </a:endParaRPr>
            </a:p>
          </p:txBody>
        </p:sp>
        <p:sp>
          <p:nvSpPr>
            <p:cNvPr id="10" name="TextBox 9"/>
            <p:cNvSpPr txBox="1"/>
            <p:nvPr/>
          </p:nvSpPr>
          <p:spPr>
            <a:xfrm>
              <a:off x="837313" y="5913091"/>
              <a:ext cx="648072"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Welsh</a:t>
              </a:r>
              <a:endParaRPr lang="en-GB" sz="1400" dirty="0">
                <a:latin typeface="Trebuchet MS" panose="020B0603020202020204" pitchFamily="34" charset="0"/>
              </a:endParaRPr>
            </a:p>
          </p:txBody>
        </p:sp>
        <p:sp>
          <p:nvSpPr>
            <p:cNvPr id="11" name="TextBox 10"/>
            <p:cNvSpPr txBox="1"/>
            <p:nvPr/>
          </p:nvSpPr>
          <p:spPr>
            <a:xfrm>
              <a:off x="3563888" y="5690430"/>
              <a:ext cx="432047"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60</a:t>
              </a:r>
              <a:endParaRPr lang="en-GB" sz="1400" dirty="0">
                <a:latin typeface="Trebuchet MS" panose="020B0603020202020204" pitchFamily="34" charset="0"/>
              </a:endParaRPr>
            </a:p>
          </p:txBody>
        </p:sp>
        <p:sp>
          <p:nvSpPr>
            <p:cNvPr id="12" name="TextBox 11"/>
            <p:cNvSpPr txBox="1"/>
            <p:nvPr/>
          </p:nvSpPr>
          <p:spPr>
            <a:xfrm>
              <a:off x="2267744" y="5913091"/>
              <a:ext cx="55391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175</a:t>
              </a:r>
              <a:endParaRPr lang="en-GB" sz="1400" dirty="0">
                <a:latin typeface="Trebuchet MS" panose="020B0603020202020204" pitchFamily="34" charset="0"/>
              </a:endParaRPr>
            </a:p>
          </p:txBody>
        </p:sp>
        <p:sp>
          <p:nvSpPr>
            <p:cNvPr id="13" name="TextBox 12"/>
            <p:cNvSpPr txBox="1"/>
            <p:nvPr/>
          </p:nvSpPr>
          <p:spPr>
            <a:xfrm>
              <a:off x="348524" y="5579367"/>
              <a:ext cx="276957"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2</a:t>
              </a:r>
              <a:endParaRPr lang="en-GB" sz="1400" dirty="0">
                <a:latin typeface="Trebuchet MS" panose="020B0603020202020204" pitchFamily="34" charset="0"/>
              </a:endParaRPr>
            </a:p>
          </p:txBody>
        </p:sp>
        <p:sp>
          <p:nvSpPr>
            <p:cNvPr id="14" name="TextBox 13"/>
            <p:cNvSpPr txBox="1"/>
            <p:nvPr/>
          </p:nvSpPr>
          <p:spPr>
            <a:xfrm>
              <a:off x="3382394" y="6384807"/>
              <a:ext cx="1800200" cy="307777"/>
            </a:xfrm>
            <a:prstGeom prst="rect">
              <a:avLst/>
            </a:prstGeom>
            <a:solidFill>
              <a:schemeClr val="bg1"/>
            </a:solidFill>
            <a:ln w="31750">
              <a:solidFill>
                <a:schemeClr val="tx1"/>
              </a:solidFill>
            </a:ln>
          </p:spPr>
          <p:txBody>
            <a:bodyPr wrap="square" rtlCol="0">
              <a:spAutoFit/>
            </a:bodyPr>
            <a:lstStyle/>
            <a:p>
              <a:r>
                <a:rPr lang="en-GB" sz="1400" dirty="0">
                  <a:latin typeface="Trebuchet MS" panose="020B0603020202020204" pitchFamily="34" charset="0"/>
                </a:rPr>
                <a:t>t</a:t>
              </a:r>
              <a:r>
                <a:rPr lang="en-GB" sz="1400" dirty="0" smtClean="0">
                  <a:latin typeface="Trebuchet MS" panose="020B0603020202020204" pitchFamily="34" charset="0"/>
                </a:rPr>
                <a:t>heir mother tongue</a:t>
              </a:r>
              <a:endParaRPr lang="en-GB" sz="1400" dirty="0">
                <a:latin typeface="Trebuchet MS" panose="020B0603020202020204" pitchFamily="34" charset="0"/>
              </a:endParaRPr>
            </a:p>
          </p:txBody>
        </p:sp>
        <p:sp>
          <p:nvSpPr>
            <p:cNvPr id="16" name="TextBox 15"/>
            <p:cNvSpPr txBox="1"/>
            <p:nvPr/>
          </p:nvSpPr>
          <p:spPr>
            <a:xfrm>
              <a:off x="5436096" y="5741316"/>
              <a:ext cx="1043587" cy="276999"/>
            </a:xfrm>
            <a:prstGeom prst="rect">
              <a:avLst/>
            </a:prstGeom>
            <a:solidFill>
              <a:schemeClr val="bg1"/>
            </a:solidFill>
            <a:ln w="31750">
              <a:solidFill>
                <a:schemeClr val="tx1"/>
              </a:solidFill>
            </a:ln>
          </p:spPr>
          <p:txBody>
            <a:bodyPr wrap="square" rtlCol="0">
              <a:spAutoFit/>
            </a:bodyPr>
            <a:lstStyle/>
            <a:p>
              <a:r>
                <a:rPr lang="en-GB" sz="1200" dirty="0" smtClean="0">
                  <a:latin typeface="Trebuchet MS" panose="020B0603020202020204" pitchFamily="34" charset="0"/>
                </a:rPr>
                <a:t>Portuguese</a:t>
              </a:r>
              <a:endParaRPr lang="en-GB" sz="1200" dirty="0">
                <a:latin typeface="Trebuchet MS" panose="020B0603020202020204" pitchFamily="34" charset="0"/>
              </a:endParaRPr>
            </a:p>
          </p:txBody>
        </p:sp>
        <p:sp>
          <p:nvSpPr>
            <p:cNvPr id="17" name="TextBox 16"/>
            <p:cNvSpPr txBox="1"/>
            <p:nvPr/>
          </p:nvSpPr>
          <p:spPr>
            <a:xfrm>
              <a:off x="1231373" y="5382653"/>
              <a:ext cx="89235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Regional</a:t>
              </a:r>
              <a:endParaRPr lang="en-GB" sz="1400" dirty="0">
                <a:latin typeface="Trebuchet MS" panose="020B0603020202020204" pitchFamily="34" charset="0"/>
              </a:endParaRPr>
            </a:p>
          </p:txBody>
        </p:sp>
      </p:grpSp>
      <p:pic>
        <p:nvPicPr>
          <p:cNvPr id="18" name="Picture 2" descr="C:\Users\Mairéad\AppData\Local\Microsoft\Windows\Temporary Internet Files\Content.IE5\KKH975CZ\MC900234134[1].wmf"/>
          <p:cNvPicPr>
            <a:picLocks noChangeAspect="1" noChangeArrowheads="1"/>
          </p:cNvPicPr>
          <p:nvPr/>
        </p:nvPicPr>
        <p:blipFill>
          <a:blip r:embed="rId2"/>
          <a:srcRect/>
          <a:stretch>
            <a:fillRect/>
          </a:stretch>
        </p:blipFill>
        <p:spPr bwMode="auto">
          <a:xfrm>
            <a:off x="8333080" y="5481698"/>
            <a:ext cx="395383" cy="503113"/>
          </a:xfrm>
          <a:prstGeom prst="rect">
            <a:avLst/>
          </a:prstGeom>
          <a:noFill/>
          <a:ln w="9525">
            <a:noFill/>
            <a:miter lim="800000"/>
            <a:headEnd/>
            <a:tailEnd/>
          </a:ln>
        </p:spPr>
      </p:pic>
      <p:pic>
        <p:nvPicPr>
          <p:cNvPr id="19" name="Picture 3" descr="C:\Users\Mairéad\AppData\Local\Microsoft\Windows\Temporary Internet Files\Content.IE5\S1XBZSIJ\MC900432534[1].png"/>
          <p:cNvPicPr>
            <a:picLocks noChangeAspect="1" noChangeArrowheads="1"/>
          </p:cNvPicPr>
          <p:nvPr/>
        </p:nvPicPr>
        <p:blipFill>
          <a:blip r:embed="rId3"/>
          <a:srcRect/>
          <a:stretch>
            <a:fillRect/>
          </a:stretch>
        </p:blipFill>
        <p:spPr bwMode="auto">
          <a:xfrm>
            <a:off x="7612355" y="5442282"/>
            <a:ext cx="720725" cy="720725"/>
          </a:xfrm>
          <a:prstGeom prst="rect">
            <a:avLst/>
          </a:prstGeom>
          <a:noFill/>
          <a:ln w="9525">
            <a:noFill/>
            <a:miter lim="800000"/>
            <a:headEnd/>
            <a:tailEnd/>
          </a:ln>
        </p:spPr>
      </p:pic>
      <p:pic>
        <p:nvPicPr>
          <p:cNvPr id="21" name="Picture 5" descr="C:\Users\Mairéad\AppData\Local\Microsoft\Windows\Temporary Internet Files\Content.IE5\LR51KL8U\MC900434389[1].wmf"/>
          <p:cNvPicPr>
            <a:picLocks noChangeAspect="1" noChangeArrowheads="1"/>
          </p:cNvPicPr>
          <p:nvPr/>
        </p:nvPicPr>
        <p:blipFill>
          <a:blip r:embed="rId4"/>
          <a:srcRect/>
          <a:stretch>
            <a:fillRect/>
          </a:stretch>
        </p:blipFill>
        <p:spPr bwMode="auto">
          <a:xfrm>
            <a:off x="8644388" y="5351245"/>
            <a:ext cx="457200" cy="719138"/>
          </a:xfrm>
          <a:prstGeom prst="rect">
            <a:avLst/>
          </a:prstGeom>
          <a:noFill/>
          <a:ln w="9525">
            <a:noFill/>
            <a:miter lim="800000"/>
            <a:headEnd/>
            <a:tailEnd/>
          </a:ln>
        </p:spPr>
      </p:pic>
    </p:spTree>
    <p:extLst>
      <p:ext uri="{BB962C8B-B14F-4D97-AF65-F5344CB8AC3E}">
        <p14:creationId xmlns:p14="http://schemas.microsoft.com/office/powerpoint/2010/main" val="240009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207"/>
            <a:ext cx="8229600" cy="1143000"/>
          </a:xfrm>
        </p:spPr>
        <p:txBody>
          <a:bodyPr>
            <a:normAutofit/>
          </a:body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Some interesting facts. </a:t>
            </a:r>
            <a:b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br>
            <a:r>
              <a:rPr lang="en-GB" sz="2000" b="1" dirty="0" smtClean="0">
                <a:solidFill>
                  <a:srgbClr val="FFC000"/>
                </a:solidFill>
                <a:effectLst>
                  <a:outerShdw blurRad="38100" dist="38100" dir="2700000" algn="tl">
                    <a:srgbClr val="000000">
                      <a:alpha val="43137"/>
                    </a:srgbClr>
                  </a:outerShdw>
                </a:effectLst>
                <a:latin typeface="Trebuchet MS" panose="020B0603020202020204" pitchFamily="34" charset="0"/>
              </a:rPr>
              <a:t>Can you fill in the gaps?</a:t>
            </a:r>
            <a:endParaRPr lang="en-GB"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179512" y="1196753"/>
            <a:ext cx="8784976" cy="4392488"/>
          </a:xfrm>
        </p:spPr>
        <p:txBody>
          <a:bodyPr>
            <a:normAutofit fontScale="85000" lnSpcReduction="10000"/>
          </a:bodyPr>
          <a:lstStyle/>
          <a:p>
            <a:pPr>
              <a:spcAft>
                <a:spcPts val="600"/>
              </a:spcAft>
              <a:buClr>
                <a:srgbClr val="FFC000"/>
              </a:buClr>
              <a:buSzPct val="125000"/>
              <a:buFont typeface="Wingdings" panose="05000000000000000000" pitchFamily="2" charset="2"/>
              <a:buChar char="J"/>
            </a:pPr>
            <a:r>
              <a:rPr lang="en-GB" sz="2000" dirty="0" smtClean="0">
                <a:solidFill>
                  <a:schemeClr val="bg1"/>
                </a:solidFill>
                <a:latin typeface="Trebuchet MS" panose="020B0603020202020204" pitchFamily="34" charset="0"/>
              </a:rPr>
              <a:t>There are over </a:t>
            </a:r>
            <a:r>
              <a:rPr lang="en-GB" sz="2000" dirty="0" smtClean="0">
                <a:latin typeface="Trebuchet MS" panose="020B0603020202020204" pitchFamily="34" charset="0"/>
              </a:rPr>
              <a:t>……1………</a:t>
            </a:r>
            <a:r>
              <a:rPr lang="en-GB" sz="2000" dirty="0" smtClean="0">
                <a:solidFill>
                  <a:schemeClr val="bg1"/>
                </a:solidFill>
                <a:latin typeface="Trebuchet MS" panose="020B0603020202020204" pitchFamily="34" charset="0"/>
              </a:rPr>
              <a:t>young people in N Ireland whose 1</a:t>
            </a:r>
            <a:r>
              <a:rPr lang="en-GB" sz="2000" baseline="30000" dirty="0" smtClean="0">
                <a:solidFill>
                  <a:schemeClr val="bg1"/>
                </a:solidFill>
                <a:latin typeface="Trebuchet MS" panose="020B0603020202020204" pitchFamily="34" charset="0"/>
              </a:rPr>
              <a:t>st</a:t>
            </a:r>
            <a:r>
              <a:rPr lang="en-GB" sz="2000" dirty="0" smtClean="0">
                <a:solidFill>
                  <a:schemeClr val="bg1"/>
                </a:solidFill>
                <a:latin typeface="Trebuchet MS" panose="020B0603020202020204" pitchFamily="34" charset="0"/>
              </a:rPr>
              <a:t> language is not English!*</a:t>
            </a:r>
          </a:p>
          <a:p>
            <a:pPr>
              <a:spcAft>
                <a:spcPts val="600"/>
              </a:spcAft>
              <a:buClr>
                <a:srgbClr val="FFC000"/>
              </a:buClr>
              <a:buSzPct val="125000"/>
              <a:buFont typeface="Wingdings" panose="05000000000000000000" pitchFamily="2" charset="2"/>
              <a:buChar char="J"/>
            </a:pPr>
            <a:r>
              <a:rPr lang="en-GB" sz="2000" dirty="0" smtClean="0">
                <a:latin typeface="Trebuchet MS" panose="020B0603020202020204" pitchFamily="34" charset="0"/>
              </a:rPr>
              <a:t>……2………</a:t>
            </a:r>
            <a:r>
              <a:rPr lang="en-GB" sz="2000" dirty="0" smtClean="0">
                <a:solidFill>
                  <a:schemeClr val="bg1"/>
                </a:solidFill>
                <a:latin typeface="Trebuchet MS" panose="020B0603020202020204" pitchFamily="34" charset="0"/>
              </a:rPr>
              <a:t> is the most widely spoken mother-tongue language amongst our new-comer young people, followed by Lithuanian and </a:t>
            </a:r>
            <a:r>
              <a:rPr lang="en-GB" sz="2000" dirty="0" smtClean="0">
                <a:latin typeface="Trebuchet MS" panose="020B0603020202020204" pitchFamily="34" charset="0"/>
              </a:rPr>
              <a:t>……………3……………</a:t>
            </a:r>
            <a:r>
              <a:rPr lang="en-GB" sz="2000" dirty="0" smtClean="0">
                <a:solidFill>
                  <a:schemeClr val="bg1"/>
                </a:solidFill>
                <a:latin typeface="Trebuchet MS" panose="020B0603020202020204" pitchFamily="34" charset="0"/>
              </a:rPr>
              <a:t>!*</a:t>
            </a:r>
          </a:p>
          <a:p>
            <a:pPr>
              <a:spcAft>
                <a:spcPts val="600"/>
              </a:spcAft>
              <a:buClr>
                <a:srgbClr val="FFC000"/>
              </a:buClr>
              <a:buSzPct val="125000"/>
              <a:buFont typeface="Wingdings" panose="05000000000000000000" pitchFamily="2" charset="2"/>
              <a:buChar char="J"/>
            </a:pPr>
            <a:r>
              <a:rPr lang="en-GB" sz="2000" dirty="0" smtClean="0">
                <a:solidFill>
                  <a:schemeClr val="bg1"/>
                </a:solidFill>
                <a:latin typeface="Trebuchet MS" panose="020B0603020202020204" pitchFamily="34" charset="0"/>
              </a:rPr>
              <a:t>There are </a:t>
            </a:r>
            <a:r>
              <a:rPr lang="en-GB" sz="2000" dirty="0" smtClean="0">
                <a:latin typeface="Trebuchet MS" panose="020B0603020202020204" pitchFamily="34" charset="0"/>
              </a:rPr>
              <a:t>…4….</a:t>
            </a:r>
            <a:r>
              <a:rPr lang="en-GB" sz="2000" dirty="0" smtClean="0">
                <a:solidFill>
                  <a:schemeClr val="bg1"/>
                </a:solidFill>
                <a:latin typeface="Trebuchet MS" panose="020B0603020202020204" pitchFamily="34" charset="0"/>
              </a:rPr>
              <a:t> official languages in the EU but over </a:t>
            </a:r>
            <a:r>
              <a:rPr lang="en-GB" sz="2000" dirty="0" smtClean="0">
                <a:latin typeface="Trebuchet MS" panose="020B0603020202020204" pitchFamily="34" charset="0"/>
              </a:rPr>
              <a:t>…5….</a:t>
            </a:r>
            <a:r>
              <a:rPr lang="en-GB" sz="2000" dirty="0" smtClean="0">
                <a:solidFill>
                  <a:schemeClr val="bg1"/>
                </a:solidFill>
                <a:latin typeface="Trebuchet MS" panose="020B0603020202020204" pitchFamily="34" charset="0"/>
              </a:rPr>
              <a:t>. European languages spoken and used every day.</a:t>
            </a:r>
          </a:p>
          <a:p>
            <a:pPr>
              <a:spcAft>
                <a:spcPts val="600"/>
              </a:spcAft>
              <a:buClr>
                <a:srgbClr val="FFC000"/>
              </a:buClr>
              <a:buSzPct val="125000"/>
              <a:buFont typeface="Wingdings" panose="05000000000000000000" pitchFamily="2" charset="2"/>
              <a:buChar char="J"/>
            </a:pPr>
            <a:r>
              <a:rPr lang="en-GB" sz="2000" dirty="0" smtClean="0">
                <a:solidFill>
                  <a:schemeClr val="bg1"/>
                </a:solidFill>
                <a:effectLst/>
                <a:latin typeface="Trebuchet MS" panose="020B0603020202020204" pitchFamily="34" charset="0"/>
              </a:rPr>
              <a:t>The very 1</a:t>
            </a:r>
            <a:r>
              <a:rPr lang="en-GB" sz="2000" baseline="30000" dirty="0" smtClean="0">
                <a:solidFill>
                  <a:schemeClr val="bg1"/>
                </a:solidFill>
                <a:effectLst/>
                <a:latin typeface="Trebuchet MS" panose="020B0603020202020204" pitchFamily="34" charset="0"/>
              </a:rPr>
              <a:t>st</a:t>
            </a:r>
            <a:r>
              <a:rPr lang="en-GB" sz="2000" dirty="0" smtClean="0">
                <a:solidFill>
                  <a:schemeClr val="bg1"/>
                </a:solidFill>
                <a:effectLst/>
                <a:latin typeface="Trebuchet MS" panose="020B0603020202020204" pitchFamily="34" charset="0"/>
              </a:rPr>
              <a:t> official language policy identified Dutch, French, </a:t>
            </a:r>
            <a:r>
              <a:rPr lang="en-GB" sz="2000" dirty="0" smtClean="0">
                <a:effectLst/>
                <a:latin typeface="Trebuchet MS" panose="020B0603020202020204" pitchFamily="34" charset="0"/>
              </a:rPr>
              <a:t>..…6…….</a:t>
            </a:r>
            <a:r>
              <a:rPr lang="en-GB" sz="2000" dirty="0" smtClean="0">
                <a:solidFill>
                  <a:schemeClr val="bg1"/>
                </a:solidFill>
                <a:effectLst/>
                <a:latin typeface="Trebuchet MS" panose="020B0603020202020204" pitchFamily="34" charset="0"/>
              </a:rPr>
              <a:t>, and Italian as the official working languages of the EU.</a:t>
            </a:r>
          </a:p>
          <a:p>
            <a:pPr>
              <a:spcAft>
                <a:spcPts val="600"/>
              </a:spcAft>
              <a:buClr>
                <a:srgbClr val="FFC000"/>
              </a:buClr>
              <a:buSzPct val="125000"/>
              <a:buFont typeface="Wingdings" panose="05000000000000000000" pitchFamily="2" charset="2"/>
              <a:buChar char="J"/>
            </a:pPr>
            <a:r>
              <a:rPr lang="en-GB" sz="2000" dirty="0" smtClean="0">
                <a:latin typeface="Trebuchet MS" panose="020B0603020202020204" pitchFamily="34" charset="0"/>
              </a:rPr>
              <a:t>……7…………</a:t>
            </a:r>
            <a:r>
              <a:rPr lang="en-GB" sz="2000" dirty="0" smtClean="0">
                <a:solidFill>
                  <a:schemeClr val="bg1"/>
                </a:solidFill>
                <a:effectLst/>
                <a:latin typeface="Trebuchet MS" panose="020B0603020202020204" pitchFamily="34" charset="0"/>
              </a:rPr>
              <a:t> languages, such as Catalan and </a:t>
            </a:r>
            <a:r>
              <a:rPr lang="en-GB" sz="2000" dirty="0" smtClean="0">
                <a:effectLst/>
                <a:latin typeface="Trebuchet MS" panose="020B0603020202020204" pitchFamily="34" charset="0"/>
              </a:rPr>
              <a:t>……8…..</a:t>
            </a:r>
            <a:r>
              <a:rPr lang="en-GB" sz="2000" dirty="0" smtClean="0">
                <a:solidFill>
                  <a:schemeClr val="bg1"/>
                </a:solidFill>
                <a:effectLst/>
                <a:latin typeface="Trebuchet MS" panose="020B0603020202020204" pitchFamily="34" charset="0"/>
              </a:rPr>
              <a:t>, have gained a status as co-official languages of the European Union.</a:t>
            </a:r>
          </a:p>
          <a:p>
            <a:pPr>
              <a:spcAft>
                <a:spcPts val="600"/>
              </a:spcAft>
              <a:buClr>
                <a:srgbClr val="FFC000"/>
              </a:buClr>
              <a:buSzPct val="125000"/>
              <a:buFont typeface="Wingdings" panose="05000000000000000000" pitchFamily="2" charset="2"/>
              <a:buChar char="J"/>
            </a:pPr>
            <a:r>
              <a:rPr lang="en-GB" sz="2000" dirty="0" smtClean="0">
                <a:solidFill>
                  <a:schemeClr val="bg1"/>
                </a:solidFill>
                <a:effectLst/>
                <a:latin typeface="Trebuchet MS" panose="020B0603020202020204" pitchFamily="34" charset="0"/>
              </a:rPr>
              <a:t>There are round </a:t>
            </a:r>
            <a:r>
              <a:rPr lang="en-GB" sz="2000" dirty="0" smtClean="0">
                <a:effectLst/>
                <a:latin typeface="Trebuchet MS" panose="020B0603020202020204" pitchFamily="34" charset="0"/>
              </a:rPr>
              <a:t>…9   </a:t>
            </a:r>
            <a:r>
              <a:rPr lang="en-GB" sz="2000" dirty="0" smtClean="0">
                <a:solidFill>
                  <a:schemeClr val="bg1"/>
                </a:solidFill>
                <a:effectLst/>
                <a:latin typeface="Trebuchet MS" panose="020B0603020202020204" pitchFamily="34" charset="0"/>
              </a:rPr>
              <a:t>minority and regional languages spoken in the European Union, as well as more than </a:t>
            </a:r>
            <a:r>
              <a:rPr lang="en-GB" sz="2000" dirty="0" smtClean="0">
                <a:effectLst/>
                <a:latin typeface="Trebuchet MS" panose="020B0603020202020204" pitchFamily="34" charset="0"/>
              </a:rPr>
              <a:t>……10…</a:t>
            </a:r>
            <a:r>
              <a:rPr lang="en-GB" sz="2000" dirty="0" smtClean="0">
                <a:solidFill>
                  <a:schemeClr val="bg1"/>
                </a:solidFill>
                <a:effectLst/>
                <a:latin typeface="Trebuchet MS" panose="020B0603020202020204" pitchFamily="34" charset="0"/>
              </a:rPr>
              <a:t> migrant languages.</a:t>
            </a:r>
          </a:p>
          <a:p>
            <a:pPr>
              <a:spcAft>
                <a:spcPts val="600"/>
              </a:spcAft>
              <a:buClr>
                <a:srgbClr val="FFC000"/>
              </a:buClr>
              <a:buSzPct val="125000"/>
              <a:buFont typeface="Wingdings" panose="05000000000000000000" pitchFamily="2" charset="2"/>
              <a:buChar char="J"/>
            </a:pPr>
            <a:r>
              <a:rPr lang="en-GB" sz="2000" dirty="0" smtClean="0">
                <a:solidFill>
                  <a:schemeClr val="bg1"/>
                </a:solidFill>
                <a:latin typeface="Trebuchet MS" panose="020B0603020202020204" pitchFamily="34" charset="0"/>
              </a:rPr>
              <a:t>The EU prioritises language learning and one of its policy objectives is that every European citizen should master </a:t>
            </a:r>
            <a:r>
              <a:rPr lang="en-GB" sz="2000" dirty="0" smtClean="0">
                <a:latin typeface="Trebuchet MS" panose="020B0603020202020204" pitchFamily="34" charset="0"/>
              </a:rPr>
              <a:t>…11.</a:t>
            </a:r>
            <a:r>
              <a:rPr lang="en-GB" sz="2000" dirty="0" smtClean="0">
                <a:solidFill>
                  <a:schemeClr val="bg1"/>
                </a:solidFill>
                <a:latin typeface="Trebuchet MS" panose="020B0603020202020204" pitchFamily="34" charset="0"/>
              </a:rPr>
              <a:t> other languages in addition to </a:t>
            </a:r>
            <a:r>
              <a:rPr lang="en-GB" sz="2000" dirty="0" smtClean="0">
                <a:latin typeface="Trebuchet MS" panose="020B0603020202020204" pitchFamily="34" charset="0"/>
              </a:rPr>
              <a:t>……12……….</a:t>
            </a:r>
            <a:r>
              <a:rPr lang="en-GB" sz="2000" dirty="0" smtClean="0">
                <a:solidFill>
                  <a:schemeClr val="bg1"/>
                </a:solidFill>
                <a:latin typeface="Trebuchet MS" panose="020B0603020202020204" pitchFamily="34" charset="0"/>
              </a:rPr>
              <a:t>.</a:t>
            </a:r>
          </a:p>
          <a:p>
            <a:pPr>
              <a:spcAft>
                <a:spcPts val="600"/>
              </a:spcAft>
              <a:buClr>
                <a:srgbClr val="FFC000"/>
              </a:buClr>
              <a:buSzPct val="125000"/>
              <a:buFont typeface="Wingdings" panose="05000000000000000000" pitchFamily="2" charset="2"/>
              <a:buChar char="J"/>
            </a:pPr>
            <a:endParaRPr lang="en-GB" sz="2000" dirty="0">
              <a:solidFill>
                <a:schemeClr val="bg1"/>
              </a:solidFill>
              <a:latin typeface="Trebuchet MS" panose="020B0603020202020204" pitchFamily="34" charset="0"/>
            </a:endParaRPr>
          </a:p>
        </p:txBody>
      </p:sp>
      <p:sp>
        <p:nvSpPr>
          <p:cNvPr id="4" name="TextBox 3"/>
          <p:cNvSpPr txBox="1"/>
          <p:nvPr/>
        </p:nvSpPr>
        <p:spPr>
          <a:xfrm>
            <a:off x="323528" y="6381328"/>
            <a:ext cx="2582555" cy="307777"/>
          </a:xfrm>
          <a:prstGeom prst="rect">
            <a:avLst/>
          </a:prstGeom>
          <a:noFill/>
        </p:spPr>
        <p:txBody>
          <a:bodyPr wrap="square" rtlCol="0">
            <a:spAutoFit/>
          </a:bodyPr>
          <a:lstStyle/>
          <a:p>
            <a:r>
              <a:rPr lang="en-GB" sz="1400" dirty="0" smtClean="0"/>
              <a:t>* 2014/15 NI Schools Census</a:t>
            </a:r>
            <a:endParaRPr lang="en-GB" sz="1400" dirty="0"/>
          </a:p>
        </p:txBody>
      </p:sp>
      <p:sp>
        <p:nvSpPr>
          <p:cNvPr id="6" name="TextBox 5"/>
          <p:cNvSpPr txBox="1"/>
          <p:nvPr/>
        </p:nvSpPr>
        <p:spPr>
          <a:xfrm>
            <a:off x="2183318" y="1124744"/>
            <a:ext cx="72276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10,000</a:t>
            </a:r>
            <a:endParaRPr lang="en-GB" sz="1400" dirty="0">
              <a:latin typeface="Trebuchet MS" panose="020B0603020202020204" pitchFamily="34" charset="0"/>
            </a:endParaRPr>
          </a:p>
        </p:txBody>
      </p:sp>
      <p:sp>
        <p:nvSpPr>
          <p:cNvPr id="7" name="TextBox 6"/>
          <p:cNvSpPr txBox="1"/>
          <p:nvPr/>
        </p:nvSpPr>
        <p:spPr>
          <a:xfrm>
            <a:off x="1619672" y="2100920"/>
            <a:ext cx="481906" cy="276999"/>
          </a:xfrm>
          <a:prstGeom prst="rect">
            <a:avLst/>
          </a:prstGeom>
          <a:solidFill>
            <a:schemeClr val="bg1"/>
          </a:solidFill>
          <a:ln w="31750">
            <a:solidFill>
              <a:schemeClr val="tx1"/>
            </a:solidFill>
          </a:ln>
        </p:spPr>
        <p:txBody>
          <a:bodyPr wrap="square" rtlCol="0">
            <a:spAutoFit/>
          </a:bodyPr>
          <a:lstStyle/>
          <a:p>
            <a:r>
              <a:rPr lang="en-GB" sz="1200" dirty="0" smtClean="0">
                <a:latin typeface="Trebuchet MS" panose="020B0603020202020204" pitchFamily="34" charset="0"/>
              </a:rPr>
              <a:t>24</a:t>
            </a:r>
            <a:endParaRPr lang="en-GB" sz="1200" dirty="0">
              <a:latin typeface="Trebuchet MS" panose="020B0603020202020204" pitchFamily="34" charset="0"/>
            </a:endParaRPr>
          </a:p>
        </p:txBody>
      </p:sp>
      <p:sp>
        <p:nvSpPr>
          <p:cNvPr id="8" name="TextBox 7"/>
          <p:cNvSpPr txBox="1"/>
          <p:nvPr/>
        </p:nvSpPr>
        <p:spPr>
          <a:xfrm>
            <a:off x="5724128" y="2100920"/>
            <a:ext cx="55391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200</a:t>
            </a:r>
            <a:endParaRPr lang="en-GB" sz="1400" dirty="0">
              <a:latin typeface="Trebuchet MS" panose="020B0603020202020204" pitchFamily="34" charset="0"/>
            </a:endParaRPr>
          </a:p>
        </p:txBody>
      </p:sp>
      <p:sp>
        <p:nvSpPr>
          <p:cNvPr id="9" name="TextBox 8"/>
          <p:cNvSpPr txBox="1"/>
          <p:nvPr/>
        </p:nvSpPr>
        <p:spPr>
          <a:xfrm>
            <a:off x="6578554" y="2708920"/>
            <a:ext cx="873766"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German</a:t>
            </a:r>
            <a:endParaRPr lang="en-GB" sz="1400" dirty="0">
              <a:latin typeface="Trebuchet MS" panose="020B0603020202020204" pitchFamily="34" charset="0"/>
            </a:endParaRPr>
          </a:p>
        </p:txBody>
      </p:sp>
      <p:sp>
        <p:nvSpPr>
          <p:cNvPr id="10" name="TextBox 9"/>
          <p:cNvSpPr txBox="1"/>
          <p:nvPr/>
        </p:nvSpPr>
        <p:spPr>
          <a:xfrm>
            <a:off x="4788024" y="3298027"/>
            <a:ext cx="648072"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Welsh</a:t>
            </a:r>
            <a:endParaRPr lang="en-GB" sz="1400" dirty="0">
              <a:latin typeface="Trebuchet MS" panose="020B0603020202020204" pitchFamily="34" charset="0"/>
            </a:endParaRPr>
          </a:p>
        </p:txBody>
      </p:sp>
      <p:sp>
        <p:nvSpPr>
          <p:cNvPr id="11" name="TextBox 10"/>
          <p:cNvSpPr txBox="1"/>
          <p:nvPr/>
        </p:nvSpPr>
        <p:spPr>
          <a:xfrm>
            <a:off x="2243436" y="3861048"/>
            <a:ext cx="405863"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60</a:t>
            </a:r>
            <a:endParaRPr lang="en-GB" sz="1400" dirty="0">
              <a:latin typeface="Trebuchet MS" panose="020B0603020202020204" pitchFamily="34" charset="0"/>
            </a:endParaRPr>
          </a:p>
        </p:txBody>
      </p:sp>
      <p:sp>
        <p:nvSpPr>
          <p:cNvPr id="12" name="TextBox 11"/>
          <p:cNvSpPr txBox="1"/>
          <p:nvPr/>
        </p:nvSpPr>
        <p:spPr>
          <a:xfrm>
            <a:off x="2785654" y="4221088"/>
            <a:ext cx="517912"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175</a:t>
            </a:r>
            <a:endParaRPr lang="en-GB" sz="1400" dirty="0">
              <a:latin typeface="Trebuchet MS" panose="020B0603020202020204" pitchFamily="34" charset="0"/>
            </a:endParaRPr>
          </a:p>
        </p:txBody>
      </p:sp>
      <p:sp>
        <p:nvSpPr>
          <p:cNvPr id="13" name="TextBox 12"/>
          <p:cNvSpPr txBox="1"/>
          <p:nvPr/>
        </p:nvSpPr>
        <p:spPr>
          <a:xfrm>
            <a:off x="3779912" y="4797152"/>
            <a:ext cx="276957"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2</a:t>
            </a:r>
            <a:endParaRPr lang="en-GB" sz="1400" dirty="0">
              <a:latin typeface="Trebuchet MS" panose="020B0603020202020204" pitchFamily="34" charset="0"/>
            </a:endParaRPr>
          </a:p>
        </p:txBody>
      </p:sp>
      <p:sp>
        <p:nvSpPr>
          <p:cNvPr id="14" name="TextBox 13"/>
          <p:cNvSpPr txBox="1"/>
          <p:nvPr/>
        </p:nvSpPr>
        <p:spPr>
          <a:xfrm>
            <a:off x="7164288" y="4790395"/>
            <a:ext cx="1800200" cy="307777"/>
          </a:xfrm>
          <a:prstGeom prst="rect">
            <a:avLst/>
          </a:prstGeom>
          <a:solidFill>
            <a:schemeClr val="bg1"/>
          </a:solidFill>
          <a:ln w="31750">
            <a:solidFill>
              <a:schemeClr val="tx1"/>
            </a:solidFill>
          </a:ln>
        </p:spPr>
        <p:txBody>
          <a:bodyPr wrap="square" rtlCol="0">
            <a:spAutoFit/>
          </a:bodyPr>
          <a:lstStyle/>
          <a:p>
            <a:r>
              <a:rPr lang="en-GB" sz="1400" dirty="0">
                <a:latin typeface="Trebuchet MS" panose="020B0603020202020204" pitchFamily="34" charset="0"/>
              </a:rPr>
              <a:t>t</a:t>
            </a:r>
            <a:r>
              <a:rPr lang="en-GB" sz="1400" dirty="0" smtClean="0">
                <a:latin typeface="Trebuchet MS" panose="020B0603020202020204" pitchFamily="34" charset="0"/>
              </a:rPr>
              <a:t>heir mother tongue</a:t>
            </a:r>
            <a:endParaRPr lang="en-GB" sz="1400" dirty="0">
              <a:latin typeface="Trebuchet MS" panose="020B0603020202020204" pitchFamily="34" charset="0"/>
            </a:endParaRPr>
          </a:p>
        </p:txBody>
      </p:sp>
      <p:sp>
        <p:nvSpPr>
          <p:cNvPr id="15" name="TextBox 14"/>
          <p:cNvSpPr txBox="1"/>
          <p:nvPr/>
        </p:nvSpPr>
        <p:spPr>
          <a:xfrm>
            <a:off x="625481" y="1556792"/>
            <a:ext cx="700621"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Polish</a:t>
            </a:r>
            <a:endParaRPr lang="en-GB" sz="1400" dirty="0">
              <a:latin typeface="Trebuchet MS" panose="020B0603020202020204" pitchFamily="34" charset="0"/>
            </a:endParaRPr>
          </a:p>
        </p:txBody>
      </p:sp>
      <p:sp>
        <p:nvSpPr>
          <p:cNvPr id="16" name="TextBox 15"/>
          <p:cNvSpPr txBox="1"/>
          <p:nvPr/>
        </p:nvSpPr>
        <p:spPr>
          <a:xfrm>
            <a:off x="5652120" y="1823921"/>
            <a:ext cx="1043587" cy="276999"/>
          </a:xfrm>
          <a:prstGeom prst="rect">
            <a:avLst/>
          </a:prstGeom>
          <a:solidFill>
            <a:schemeClr val="bg1"/>
          </a:solidFill>
          <a:ln w="31750">
            <a:solidFill>
              <a:schemeClr val="tx1"/>
            </a:solidFill>
          </a:ln>
        </p:spPr>
        <p:txBody>
          <a:bodyPr wrap="square" rtlCol="0">
            <a:spAutoFit/>
          </a:bodyPr>
          <a:lstStyle/>
          <a:p>
            <a:r>
              <a:rPr lang="en-GB" sz="1200" dirty="0" smtClean="0">
                <a:latin typeface="Trebuchet MS" panose="020B0603020202020204" pitchFamily="34" charset="0"/>
              </a:rPr>
              <a:t>Portuguese</a:t>
            </a:r>
            <a:endParaRPr lang="en-GB" sz="1200" dirty="0">
              <a:latin typeface="Trebuchet MS" panose="020B0603020202020204" pitchFamily="34" charset="0"/>
            </a:endParaRPr>
          </a:p>
        </p:txBody>
      </p:sp>
      <p:sp>
        <p:nvSpPr>
          <p:cNvPr id="17" name="TextBox 16"/>
          <p:cNvSpPr txBox="1"/>
          <p:nvPr/>
        </p:nvSpPr>
        <p:spPr>
          <a:xfrm>
            <a:off x="726246" y="3284984"/>
            <a:ext cx="87020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Regional</a:t>
            </a:r>
            <a:endParaRPr lang="en-GB" sz="1400" dirty="0">
              <a:latin typeface="Trebuchet MS" panose="020B0603020202020204" pitchFamily="34" charset="0"/>
            </a:endParaRPr>
          </a:p>
        </p:txBody>
      </p:sp>
      <p:sp>
        <p:nvSpPr>
          <p:cNvPr id="19" name="TextBox 18"/>
          <p:cNvSpPr txBox="1"/>
          <p:nvPr/>
        </p:nvSpPr>
        <p:spPr>
          <a:xfrm>
            <a:off x="4469728" y="5733256"/>
            <a:ext cx="72276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10,000</a:t>
            </a:r>
            <a:endParaRPr lang="en-GB" sz="1400" dirty="0">
              <a:latin typeface="Trebuchet MS" panose="020B0603020202020204" pitchFamily="34" charset="0"/>
            </a:endParaRPr>
          </a:p>
        </p:txBody>
      </p:sp>
      <p:sp>
        <p:nvSpPr>
          <p:cNvPr id="20" name="TextBox 19"/>
          <p:cNvSpPr txBox="1"/>
          <p:nvPr/>
        </p:nvSpPr>
        <p:spPr>
          <a:xfrm>
            <a:off x="2821659" y="5314659"/>
            <a:ext cx="481906" cy="276999"/>
          </a:xfrm>
          <a:prstGeom prst="rect">
            <a:avLst/>
          </a:prstGeom>
          <a:solidFill>
            <a:schemeClr val="bg1"/>
          </a:solidFill>
          <a:ln w="31750">
            <a:solidFill>
              <a:schemeClr val="tx1"/>
            </a:solidFill>
          </a:ln>
        </p:spPr>
        <p:txBody>
          <a:bodyPr wrap="square" rtlCol="0">
            <a:spAutoFit/>
          </a:bodyPr>
          <a:lstStyle/>
          <a:p>
            <a:r>
              <a:rPr lang="en-GB" sz="1200" dirty="0" smtClean="0">
                <a:latin typeface="Trebuchet MS" panose="020B0603020202020204" pitchFamily="34" charset="0"/>
              </a:rPr>
              <a:t>24</a:t>
            </a:r>
            <a:endParaRPr lang="en-GB" sz="1200" dirty="0">
              <a:latin typeface="Trebuchet MS" panose="020B0603020202020204" pitchFamily="34" charset="0"/>
            </a:endParaRPr>
          </a:p>
        </p:txBody>
      </p:sp>
      <p:sp>
        <p:nvSpPr>
          <p:cNvPr id="21" name="TextBox 20"/>
          <p:cNvSpPr txBox="1"/>
          <p:nvPr/>
        </p:nvSpPr>
        <p:spPr>
          <a:xfrm>
            <a:off x="6660232" y="5733255"/>
            <a:ext cx="55391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200</a:t>
            </a:r>
            <a:endParaRPr lang="en-GB" sz="1400" dirty="0">
              <a:latin typeface="Trebuchet MS" panose="020B0603020202020204" pitchFamily="34" charset="0"/>
            </a:endParaRPr>
          </a:p>
        </p:txBody>
      </p:sp>
      <p:sp>
        <p:nvSpPr>
          <p:cNvPr id="22" name="TextBox 21"/>
          <p:cNvSpPr txBox="1"/>
          <p:nvPr/>
        </p:nvSpPr>
        <p:spPr>
          <a:xfrm>
            <a:off x="5589806" y="6220868"/>
            <a:ext cx="1008112"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German</a:t>
            </a:r>
            <a:endParaRPr lang="en-GB" sz="1400" dirty="0">
              <a:latin typeface="Trebuchet MS" panose="020B0603020202020204" pitchFamily="34" charset="0"/>
            </a:endParaRPr>
          </a:p>
        </p:txBody>
      </p:sp>
      <p:sp>
        <p:nvSpPr>
          <p:cNvPr id="23" name="TextBox 22"/>
          <p:cNvSpPr txBox="1"/>
          <p:nvPr/>
        </p:nvSpPr>
        <p:spPr>
          <a:xfrm>
            <a:off x="837313" y="5913091"/>
            <a:ext cx="648072"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Welsh</a:t>
            </a:r>
            <a:endParaRPr lang="en-GB" sz="1400" dirty="0">
              <a:latin typeface="Trebuchet MS" panose="020B0603020202020204" pitchFamily="34" charset="0"/>
            </a:endParaRPr>
          </a:p>
        </p:txBody>
      </p:sp>
      <p:sp>
        <p:nvSpPr>
          <p:cNvPr id="24" name="TextBox 23"/>
          <p:cNvSpPr txBox="1"/>
          <p:nvPr/>
        </p:nvSpPr>
        <p:spPr>
          <a:xfrm>
            <a:off x="3563888" y="5690430"/>
            <a:ext cx="432047"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60</a:t>
            </a:r>
            <a:endParaRPr lang="en-GB" sz="1400" dirty="0">
              <a:latin typeface="Trebuchet MS" panose="020B0603020202020204" pitchFamily="34" charset="0"/>
            </a:endParaRPr>
          </a:p>
        </p:txBody>
      </p:sp>
      <p:sp>
        <p:nvSpPr>
          <p:cNvPr id="25" name="TextBox 24"/>
          <p:cNvSpPr txBox="1"/>
          <p:nvPr/>
        </p:nvSpPr>
        <p:spPr>
          <a:xfrm>
            <a:off x="2267744" y="5913091"/>
            <a:ext cx="55391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175</a:t>
            </a:r>
            <a:endParaRPr lang="en-GB" sz="1400" dirty="0">
              <a:latin typeface="Trebuchet MS" panose="020B0603020202020204" pitchFamily="34" charset="0"/>
            </a:endParaRPr>
          </a:p>
        </p:txBody>
      </p:sp>
      <p:sp>
        <p:nvSpPr>
          <p:cNvPr id="26" name="TextBox 25"/>
          <p:cNvSpPr txBox="1"/>
          <p:nvPr/>
        </p:nvSpPr>
        <p:spPr>
          <a:xfrm>
            <a:off x="348524" y="5579367"/>
            <a:ext cx="276957"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2</a:t>
            </a:r>
            <a:endParaRPr lang="en-GB" sz="1400" dirty="0">
              <a:latin typeface="Trebuchet MS" panose="020B0603020202020204" pitchFamily="34" charset="0"/>
            </a:endParaRPr>
          </a:p>
        </p:txBody>
      </p:sp>
      <p:sp>
        <p:nvSpPr>
          <p:cNvPr id="27" name="TextBox 26"/>
          <p:cNvSpPr txBox="1"/>
          <p:nvPr/>
        </p:nvSpPr>
        <p:spPr>
          <a:xfrm>
            <a:off x="3382394" y="6384807"/>
            <a:ext cx="1800200" cy="307777"/>
          </a:xfrm>
          <a:prstGeom prst="rect">
            <a:avLst/>
          </a:prstGeom>
          <a:solidFill>
            <a:schemeClr val="bg1"/>
          </a:solidFill>
          <a:ln w="31750">
            <a:solidFill>
              <a:schemeClr val="tx1"/>
            </a:solidFill>
          </a:ln>
        </p:spPr>
        <p:txBody>
          <a:bodyPr wrap="square" rtlCol="0">
            <a:spAutoFit/>
          </a:bodyPr>
          <a:lstStyle/>
          <a:p>
            <a:r>
              <a:rPr lang="en-GB" sz="1400" dirty="0">
                <a:latin typeface="Trebuchet MS" panose="020B0603020202020204" pitchFamily="34" charset="0"/>
              </a:rPr>
              <a:t>t</a:t>
            </a:r>
            <a:r>
              <a:rPr lang="en-GB" sz="1400" dirty="0" smtClean="0">
                <a:latin typeface="Trebuchet MS" panose="020B0603020202020204" pitchFamily="34" charset="0"/>
              </a:rPr>
              <a:t>heir mother tongue</a:t>
            </a:r>
            <a:endParaRPr lang="en-GB" sz="1400" dirty="0">
              <a:latin typeface="Trebuchet MS" panose="020B0603020202020204" pitchFamily="34" charset="0"/>
            </a:endParaRPr>
          </a:p>
        </p:txBody>
      </p:sp>
      <p:sp>
        <p:nvSpPr>
          <p:cNvPr id="28" name="TextBox 27"/>
          <p:cNvSpPr txBox="1"/>
          <p:nvPr/>
        </p:nvSpPr>
        <p:spPr>
          <a:xfrm>
            <a:off x="5436096" y="5741316"/>
            <a:ext cx="1043587" cy="276999"/>
          </a:xfrm>
          <a:prstGeom prst="rect">
            <a:avLst/>
          </a:prstGeom>
          <a:solidFill>
            <a:schemeClr val="bg1"/>
          </a:solidFill>
          <a:ln w="31750">
            <a:solidFill>
              <a:schemeClr val="tx1"/>
            </a:solidFill>
          </a:ln>
        </p:spPr>
        <p:txBody>
          <a:bodyPr wrap="square" rtlCol="0">
            <a:spAutoFit/>
          </a:bodyPr>
          <a:lstStyle/>
          <a:p>
            <a:r>
              <a:rPr lang="en-GB" sz="1200" dirty="0" smtClean="0">
                <a:latin typeface="Trebuchet MS" panose="020B0603020202020204" pitchFamily="34" charset="0"/>
              </a:rPr>
              <a:t>Portuguese</a:t>
            </a:r>
            <a:endParaRPr lang="en-GB" sz="1200" dirty="0">
              <a:latin typeface="Trebuchet MS" panose="020B0603020202020204" pitchFamily="34" charset="0"/>
            </a:endParaRPr>
          </a:p>
        </p:txBody>
      </p:sp>
      <p:sp>
        <p:nvSpPr>
          <p:cNvPr id="29" name="TextBox 28"/>
          <p:cNvSpPr txBox="1"/>
          <p:nvPr/>
        </p:nvSpPr>
        <p:spPr>
          <a:xfrm>
            <a:off x="1231373" y="5382653"/>
            <a:ext cx="892355"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Regional</a:t>
            </a:r>
            <a:endParaRPr lang="en-GB" sz="1400" dirty="0">
              <a:latin typeface="Trebuchet MS" panose="020B0603020202020204" pitchFamily="34" charset="0"/>
            </a:endParaRPr>
          </a:p>
        </p:txBody>
      </p:sp>
      <p:sp>
        <p:nvSpPr>
          <p:cNvPr id="30" name="TextBox 29"/>
          <p:cNvSpPr txBox="1"/>
          <p:nvPr/>
        </p:nvSpPr>
        <p:spPr>
          <a:xfrm>
            <a:off x="7214147" y="5382653"/>
            <a:ext cx="700621" cy="307777"/>
          </a:xfrm>
          <a:prstGeom prst="rect">
            <a:avLst/>
          </a:prstGeom>
          <a:solidFill>
            <a:schemeClr val="bg1"/>
          </a:solidFill>
          <a:ln w="31750">
            <a:solidFill>
              <a:schemeClr val="tx1"/>
            </a:solidFill>
          </a:ln>
        </p:spPr>
        <p:txBody>
          <a:bodyPr wrap="square" rtlCol="0">
            <a:spAutoFit/>
          </a:bodyPr>
          <a:lstStyle/>
          <a:p>
            <a:r>
              <a:rPr lang="en-GB" sz="1400" dirty="0" smtClean="0">
                <a:latin typeface="Trebuchet MS" panose="020B0603020202020204" pitchFamily="34" charset="0"/>
              </a:rPr>
              <a:t>Polish</a:t>
            </a:r>
            <a:endParaRPr lang="en-GB" sz="1400" dirty="0">
              <a:latin typeface="Trebuchet MS" panose="020B0603020202020204" pitchFamily="34" charset="0"/>
            </a:endParaRPr>
          </a:p>
        </p:txBody>
      </p:sp>
      <p:pic>
        <p:nvPicPr>
          <p:cNvPr id="31"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a:off x="8243763" y="5398646"/>
            <a:ext cx="720725" cy="720725"/>
          </a:xfrm>
          <a:prstGeom prst="rect">
            <a:avLst/>
          </a:prstGeom>
          <a:noFill/>
          <a:ln w="9525">
            <a:noFill/>
            <a:miter lim="800000"/>
            <a:headEnd/>
            <a:tailEnd/>
          </a:ln>
        </p:spPr>
      </p:pic>
    </p:spTree>
    <p:extLst>
      <p:ext uri="{BB962C8B-B14F-4D97-AF65-F5344CB8AC3E}">
        <p14:creationId xmlns:p14="http://schemas.microsoft.com/office/powerpoint/2010/main" val="9961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1" presetClass="exit"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1" presetClass="exit"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1" presetClass="exit"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1" presetClass="exit"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par>
                                <p:cTn id="65" presetID="1" presetClass="exit"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1" presetClass="exit"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par>
                                <p:cTn id="81" presetID="1" presetClass="exit"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1" presetClass="exit"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par>
                                <p:cTn id="97" presetID="1" presetClass="exit"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50" y="116631"/>
            <a:ext cx="8589178" cy="792089"/>
          </a:xfrm>
        </p:spPr>
        <p:txBody>
          <a:bodyPr>
            <a:noAutofit/>
          </a:bodyPr>
          <a:lstStyle/>
          <a:p>
            <a:r>
              <a:rPr lang="en-GB" sz="2800" b="1" dirty="0" smtClean="0">
                <a:solidFill>
                  <a:srgbClr val="FFC000"/>
                </a:solidFill>
                <a:effectLst>
                  <a:outerShdw blurRad="38100" dist="38100" dir="2700000" algn="tl">
                    <a:srgbClr val="000000">
                      <a:alpha val="43137"/>
                    </a:srgbClr>
                  </a:outerShdw>
                </a:effectLst>
                <a:latin typeface="Trebuchet MS" panose="020B0603020202020204" pitchFamily="34" charset="0"/>
              </a:rPr>
              <a:t>Do you know what these key linguistic terms mean?</a:t>
            </a:r>
            <a:endParaRPr lang="en-GB" sz="2800"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107504" y="980728"/>
            <a:ext cx="8579296" cy="5688632"/>
          </a:xfrm>
        </p:spPr>
        <p:txBody>
          <a:bodyPr>
            <a:normAutofit/>
          </a:bodyPr>
          <a:lstStyle/>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Monolingual</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Bilingual</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Multilingual/ </a:t>
            </a:r>
            <a:r>
              <a:rPr lang="en-GB" sz="2400" dirty="0">
                <a:solidFill>
                  <a:schemeClr val="bg1"/>
                </a:solidFill>
                <a:latin typeface="Trebuchet MS" panose="020B0603020202020204" pitchFamily="34" charset="0"/>
              </a:rPr>
              <a:t>P</a:t>
            </a:r>
            <a:r>
              <a:rPr lang="en-GB" sz="2400" dirty="0" smtClean="0">
                <a:solidFill>
                  <a:schemeClr val="bg1"/>
                </a:solidFill>
                <a:latin typeface="Trebuchet MS" panose="020B0603020202020204" pitchFamily="34" charset="0"/>
              </a:rPr>
              <a:t>lurilingual</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Dialect</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Colloquial</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Linguistic</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Lexis</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Minority-language</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Migrant-language</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Eurobarometer</a:t>
            </a:r>
          </a:p>
          <a:p>
            <a:pPr>
              <a:spcAft>
                <a:spcPts val="600"/>
              </a:spcAft>
              <a:buClr>
                <a:srgbClr val="FFC000"/>
              </a:buClr>
              <a:buSzPct val="110000"/>
              <a:buFont typeface="Wingdings" panose="05000000000000000000" pitchFamily="2" charset="2"/>
              <a:buChar char="J"/>
            </a:pPr>
            <a:r>
              <a:rPr lang="en-GB" sz="2400" dirty="0" smtClean="0">
                <a:solidFill>
                  <a:schemeClr val="bg1"/>
                </a:solidFill>
                <a:latin typeface="Trebuchet MS" panose="020B0603020202020204" pitchFamily="34" charset="0"/>
              </a:rPr>
              <a:t>Diversity</a:t>
            </a:r>
          </a:p>
          <a:p>
            <a:endParaRPr lang="en-GB" sz="2400" dirty="0" smtClean="0">
              <a:solidFill>
                <a:schemeClr val="bg1"/>
              </a:solidFill>
              <a:latin typeface="Trebuchet MS" panose="020B0603020202020204" pitchFamily="34" charset="0"/>
            </a:endParaRPr>
          </a:p>
          <a:p>
            <a:endParaRPr lang="en-GB" sz="2400" dirty="0" smtClean="0">
              <a:solidFill>
                <a:schemeClr val="bg1"/>
              </a:solidFill>
              <a:latin typeface="Trebuchet MS" panose="020B0603020202020204" pitchFamily="34" charset="0"/>
            </a:endParaRPr>
          </a:p>
          <a:p>
            <a:endParaRPr lang="en-GB" sz="2400" dirty="0">
              <a:solidFill>
                <a:schemeClr val="bg1"/>
              </a:solidFill>
              <a:latin typeface="Trebuchet MS" panose="020B0603020202020204" pitchFamily="34" charset="0"/>
            </a:endParaRPr>
          </a:p>
        </p:txBody>
      </p:sp>
      <p:sp>
        <p:nvSpPr>
          <p:cNvPr id="4" name="TextBox 3"/>
          <p:cNvSpPr txBox="1"/>
          <p:nvPr/>
        </p:nvSpPr>
        <p:spPr>
          <a:xfrm>
            <a:off x="2339752" y="1024817"/>
            <a:ext cx="2808312"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Speaking only 1 language</a:t>
            </a:r>
            <a:endParaRPr lang="en-GB" dirty="0">
              <a:latin typeface="Trebuchet MS" panose="020B0603020202020204" pitchFamily="34" charset="0"/>
            </a:endParaRPr>
          </a:p>
        </p:txBody>
      </p:sp>
      <p:sp>
        <p:nvSpPr>
          <p:cNvPr id="5" name="TextBox 4"/>
          <p:cNvSpPr txBox="1"/>
          <p:nvPr/>
        </p:nvSpPr>
        <p:spPr>
          <a:xfrm>
            <a:off x="1745215" y="1578815"/>
            <a:ext cx="2736304"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Fluency in 2 languages</a:t>
            </a:r>
            <a:endParaRPr lang="en-GB" dirty="0">
              <a:latin typeface="Trebuchet MS" panose="020B0603020202020204" pitchFamily="34" charset="0"/>
            </a:endParaRPr>
          </a:p>
        </p:txBody>
      </p:sp>
      <p:sp>
        <p:nvSpPr>
          <p:cNvPr id="6" name="TextBox 5"/>
          <p:cNvSpPr txBox="1"/>
          <p:nvPr/>
        </p:nvSpPr>
        <p:spPr>
          <a:xfrm>
            <a:off x="3979855" y="2052987"/>
            <a:ext cx="3375089"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Fluency in several languages</a:t>
            </a:r>
            <a:endParaRPr lang="en-GB" dirty="0">
              <a:latin typeface="Trebuchet MS" panose="020B0603020202020204" pitchFamily="34" charset="0"/>
            </a:endParaRPr>
          </a:p>
        </p:txBody>
      </p:sp>
      <p:sp>
        <p:nvSpPr>
          <p:cNvPr id="8" name="TextBox 7"/>
          <p:cNvSpPr txBox="1"/>
          <p:nvPr/>
        </p:nvSpPr>
        <p:spPr>
          <a:xfrm>
            <a:off x="1546907" y="2555612"/>
            <a:ext cx="5544616"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Particular language of specific region or community</a:t>
            </a:r>
            <a:endParaRPr lang="en-GB" dirty="0">
              <a:latin typeface="Trebuchet MS" panose="020B0603020202020204" pitchFamily="34" charset="0"/>
            </a:endParaRPr>
          </a:p>
        </p:txBody>
      </p:sp>
      <p:sp>
        <p:nvSpPr>
          <p:cNvPr id="9" name="TextBox 8"/>
          <p:cNvSpPr txBox="1"/>
          <p:nvPr/>
        </p:nvSpPr>
        <p:spPr>
          <a:xfrm>
            <a:off x="2031236" y="3106627"/>
            <a:ext cx="6696744"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Non-formal language used in familiar or ordinary conversation</a:t>
            </a:r>
            <a:endParaRPr lang="en-GB" dirty="0">
              <a:latin typeface="Trebuchet MS" panose="020B0603020202020204" pitchFamily="34" charset="0"/>
            </a:endParaRPr>
          </a:p>
        </p:txBody>
      </p:sp>
      <p:sp>
        <p:nvSpPr>
          <p:cNvPr id="10" name="TextBox 9"/>
          <p:cNvSpPr txBox="1"/>
          <p:nvPr/>
        </p:nvSpPr>
        <p:spPr>
          <a:xfrm>
            <a:off x="1926812" y="3613666"/>
            <a:ext cx="2213318"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Linked to language</a:t>
            </a:r>
            <a:endParaRPr lang="en-GB" dirty="0">
              <a:latin typeface="Trebuchet MS" panose="020B0603020202020204" pitchFamily="34" charset="0"/>
            </a:endParaRPr>
          </a:p>
        </p:txBody>
      </p:sp>
      <p:sp>
        <p:nvSpPr>
          <p:cNvPr id="11" name="TextBox 10"/>
          <p:cNvSpPr txBox="1"/>
          <p:nvPr/>
        </p:nvSpPr>
        <p:spPr>
          <a:xfrm>
            <a:off x="1308422" y="4149080"/>
            <a:ext cx="6046522"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Words and idioms that make up vocabulary in a language</a:t>
            </a:r>
            <a:endParaRPr lang="en-GB" dirty="0">
              <a:latin typeface="Trebuchet MS" panose="020B0603020202020204" pitchFamily="34" charset="0"/>
            </a:endParaRPr>
          </a:p>
        </p:txBody>
      </p:sp>
      <p:sp>
        <p:nvSpPr>
          <p:cNvPr id="12" name="TextBox 11"/>
          <p:cNvSpPr txBox="1"/>
          <p:nvPr/>
        </p:nvSpPr>
        <p:spPr>
          <a:xfrm>
            <a:off x="3067007" y="4653136"/>
            <a:ext cx="5383018"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Language used by minority of people in a territory</a:t>
            </a:r>
            <a:endParaRPr lang="en-GB" dirty="0">
              <a:latin typeface="Trebuchet MS" panose="020B0603020202020204" pitchFamily="34" charset="0"/>
            </a:endParaRPr>
          </a:p>
        </p:txBody>
      </p:sp>
      <p:sp>
        <p:nvSpPr>
          <p:cNvPr id="13" name="TextBox 12"/>
          <p:cNvSpPr txBox="1"/>
          <p:nvPr/>
        </p:nvSpPr>
        <p:spPr>
          <a:xfrm>
            <a:off x="2692438" y="5715070"/>
            <a:ext cx="5479962"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Public-opinion survey of the European Commission</a:t>
            </a:r>
            <a:endParaRPr lang="en-GB" dirty="0">
              <a:latin typeface="Trebuchet MS" panose="020B0603020202020204" pitchFamily="34" charset="0"/>
            </a:endParaRPr>
          </a:p>
        </p:txBody>
      </p:sp>
      <p:sp>
        <p:nvSpPr>
          <p:cNvPr id="14" name="TextBox 13"/>
          <p:cNvSpPr txBox="1"/>
          <p:nvPr/>
        </p:nvSpPr>
        <p:spPr>
          <a:xfrm>
            <a:off x="1785836" y="6165304"/>
            <a:ext cx="2836021" cy="369332"/>
          </a:xfrm>
          <a:prstGeom prst="rect">
            <a:avLst/>
          </a:prstGeom>
          <a:solidFill>
            <a:schemeClr val="bg1"/>
          </a:solidFill>
          <a:ln w="31750">
            <a:solidFill>
              <a:schemeClr val="tx1"/>
            </a:solidFill>
          </a:ln>
        </p:spPr>
        <p:txBody>
          <a:bodyPr wrap="square" rtlCol="0">
            <a:spAutoFit/>
          </a:bodyPr>
          <a:lstStyle/>
          <a:p>
            <a:r>
              <a:rPr lang="en-GB" dirty="0" smtClean="0">
                <a:latin typeface="Trebuchet MS" panose="020B0603020202020204" pitchFamily="34" charset="0"/>
              </a:rPr>
              <a:t>Range of different things</a:t>
            </a:r>
            <a:endParaRPr lang="en-GB" dirty="0">
              <a:latin typeface="Trebuchet MS" panose="020B0603020202020204" pitchFamily="34" charset="0"/>
            </a:endParaRPr>
          </a:p>
        </p:txBody>
      </p:sp>
      <p:sp>
        <p:nvSpPr>
          <p:cNvPr id="15" name="TextBox 14"/>
          <p:cNvSpPr txBox="1"/>
          <p:nvPr/>
        </p:nvSpPr>
        <p:spPr>
          <a:xfrm>
            <a:off x="2915816" y="5181601"/>
            <a:ext cx="5923129" cy="338554"/>
          </a:xfrm>
          <a:prstGeom prst="rect">
            <a:avLst/>
          </a:prstGeom>
          <a:solidFill>
            <a:schemeClr val="bg1"/>
          </a:solidFill>
          <a:ln w="31750">
            <a:solidFill>
              <a:schemeClr val="tx1"/>
            </a:solidFill>
          </a:ln>
        </p:spPr>
        <p:txBody>
          <a:bodyPr wrap="square" rtlCol="0">
            <a:spAutoFit/>
          </a:bodyPr>
          <a:lstStyle/>
          <a:p>
            <a:r>
              <a:rPr lang="en-GB" sz="1600" dirty="0" smtClean="0">
                <a:latin typeface="Trebuchet MS" panose="020B0603020202020204" pitchFamily="34" charset="0"/>
              </a:rPr>
              <a:t>Language used people who have recently arrived in a territory</a:t>
            </a:r>
            <a:endParaRPr lang="en-GB" sz="1600" dirty="0">
              <a:latin typeface="Trebuchet MS" panose="020B0603020202020204" pitchFamily="34" charset="0"/>
            </a:endParaRPr>
          </a:p>
        </p:txBody>
      </p:sp>
      <p:pic>
        <p:nvPicPr>
          <p:cNvPr id="16"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flipH="1">
            <a:off x="5697159" y="6137275"/>
            <a:ext cx="778045" cy="720725"/>
          </a:xfrm>
          <a:prstGeom prst="rect">
            <a:avLst/>
          </a:prstGeom>
          <a:noFill/>
          <a:ln w="9525">
            <a:noFill/>
            <a:miter lim="800000"/>
            <a:headEnd/>
            <a:tailEnd/>
          </a:ln>
        </p:spPr>
      </p:pic>
      <p:pic>
        <p:nvPicPr>
          <p:cNvPr id="17" name="Picture 5" descr="C:\Users\Mairéad\AppData\Local\Microsoft\Windows\Temporary Internet Files\Content.IE5\LR51KL8U\MC900434389[1].wmf"/>
          <p:cNvPicPr>
            <a:picLocks noChangeAspect="1" noChangeArrowheads="1"/>
          </p:cNvPicPr>
          <p:nvPr/>
        </p:nvPicPr>
        <p:blipFill>
          <a:blip r:embed="rId3"/>
          <a:srcRect/>
          <a:stretch>
            <a:fillRect/>
          </a:stretch>
        </p:blipFill>
        <p:spPr bwMode="auto">
          <a:xfrm>
            <a:off x="5301316" y="6229309"/>
            <a:ext cx="366083" cy="575818"/>
          </a:xfrm>
          <a:prstGeom prst="rect">
            <a:avLst/>
          </a:prstGeom>
          <a:noFill/>
          <a:ln w="9525">
            <a:noFill/>
            <a:miter lim="800000"/>
            <a:headEnd/>
            <a:tailEnd/>
          </a:ln>
        </p:spPr>
      </p:pic>
    </p:spTree>
    <p:extLst>
      <p:ext uri="{BB962C8B-B14F-4D97-AF65-F5344CB8AC3E}">
        <p14:creationId xmlns:p14="http://schemas.microsoft.com/office/powerpoint/2010/main" val="337208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135793"/>
            <a:ext cx="4038600" cy="5605575"/>
          </a:xfrm>
        </p:spPr>
        <p:txBody>
          <a:bodyPr>
            <a:normAutofit/>
          </a:bodyPr>
          <a:lstStyle/>
          <a:p>
            <a:pPr marL="514350" indent="-514350">
              <a:buFont typeface="+mj-lt"/>
              <a:buAutoNum type="arabicPeriod"/>
            </a:pPr>
            <a:r>
              <a:rPr lang="en-GB" dirty="0" smtClean="0">
                <a:solidFill>
                  <a:schemeClr val="bg1"/>
                </a:solidFill>
                <a:latin typeface="Trebuchet MS" panose="020B0603020202020204" pitchFamily="34" charset="0"/>
              </a:rPr>
              <a:t>Nederland</a:t>
            </a:r>
          </a:p>
          <a:p>
            <a:pPr marL="514350" indent="-514350">
              <a:buFont typeface="+mj-lt"/>
              <a:buAutoNum type="arabicPeriod"/>
            </a:pPr>
            <a:r>
              <a:rPr lang="en-GB" dirty="0" smtClean="0">
                <a:solidFill>
                  <a:schemeClr val="bg1"/>
                </a:solidFill>
                <a:latin typeface="Trebuchet MS" panose="020B0603020202020204" pitchFamily="34" charset="0"/>
              </a:rPr>
              <a:t>Deutschland</a:t>
            </a:r>
          </a:p>
          <a:p>
            <a:pPr marL="514350" indent="-514350">
              <a:buFont typeface="+mj-lt"/>
              <a:buAutoNum type="arabicPeriod"/>
            </a:pPr>
            <a:r>
              <a:rPr lang="en-GB" dirty="0" err="1" smtClean="0">
                <a:solidFill>
                  <a:schemeClr val="bg1"/>
                </a:solidFill>
                <a:latin typeface="Trebuchet MS" panose="020B0603020202020204" pitchFamily="34" charset="0"/>
              </a:rPr>
              <a:t>Slovenija</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smtClean="0">
                <a:solidFill>
                  <a:schemeClr val="bg1"/>
                </a:solidFill>
                <a:latin typeface="Trebuchet MS" panose="020B0603020202020204" pitchFamily="34" charset="0"/>
              </a:rPr>
              <a:t>Éire</a:t>
            </a:r>
          </a:p>
          <a:p>
            <a:pPr marL="514350" indent="-514350">
              <a:buFont typeface="+mj-lt"/>
              <a:buAutoNum type="arabicPeriod"/>
            </a:pPr>
            <a:r>
              <a:rPr lang="en-GB" dirty="0" smtClean="0">
                <a:solidFill>
                  <a:schemeClr val="bg1"/>
                </a:solidFill>
                <a:latin typeface="Trebuchet MS" panose="020B0603020202020204" pitchFamily="34" charset="0"/>
              </a:rPr>
              <a:t>Suomi</a:t>
            </a:r>
          </a:p>
          <a:p>
            <a:pPr marL="514350" indent="-514350">
              <a:buFont typeface="+mj-lt"/>
              <a:buAutoNum type="arabicPeriod"/>
            </a:pPr>
            <a:r>
              <a:rPr lang="en-GB" dirty="0" err="1" smtClean="0">
                <a:solidFill>
                  <a:schemeClr val="bg1"/>
                </a:solidFill>
                <a:latin typeface="Trebuchet MS" panose="020B0603020202020204" pitchFamily="34" charset="0"/>
              </a:rPr>
              <a:t>Eesti</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err="1" smtClean="0">
                <a:solidFill>
                  <a:schemeClr val="bg1"/>
                </a:solidFill>
                <a:latin typeface="Trebuchet MS" panose="020B0603020202020204" pitchFamily="34" charset="0"/>
              </a:rPr>
              <a:t>Slovensko</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err="1" smtClean="0">
                <a:solidFill>
                  <a:schemeClr val="bg1"/>
                </a:solidFill>
                <a:latin typeface="Trebuchet MS" panose="020B0603020202020204" pitchFamily="34" charset="0"/>
              </a:rPr>
              <a:t>Sverige</a:t>
            </a:r>
            <a:endParaRPr lang="en-GB" dirty="0" smtClean="0">
              <a:solidFill>
                <a:schemeClr val="bg1"/>
              </a:solidFill>
              <a:latin typeface="Trebuchet MS" panose="020B0603020202020204" pitchFamily="34" charset="0"/>
            </a:endParaRPr>
          </a:p>
          <a:p>
            <a:pPr marL="514350" indent="-514350">
              <a:buFont typeface="+mj-lt"/>
              <a:buAutoNum type="arabicPeriod"/>
            </a:pPr>
            <a:r>
              <a:rPr lang="en-GB" dirty="0" err="1" smtClean="0">
                <a:solidFill>
                  <a:schemeClr val="bg1"/>
                </a:solidFill>
                <a:latin typeface="Trebuchet MS" panose="020B0603020202020204" pitchFamily="34" charset="0"/>
              </a:rPr>
              <a:t>Magyarország</a:t>
            </a:r>
            <a:endParaRPr lang="en-GB" dirty="0" smtClean="0">
              <a:solidFill>
                <a:schemeClr val="bg1"/>
              </a:solidFill>
              <a:latin typeface="Trebuchet MS" panose="020B0603020202020204" pitchFamily="34" charset="0"/>
            </a:endParaRPr>
          </a:p>
          <a:p>
            <a:pPr marL="514350" indent="-514350">
              <a:buFont typeface="+mj-lt"/>
              <a:buAutoNum type="arabicPeriod"/>
            </a:pPr>
            <a:r>
              <a:rPr lang="el-GR" dirty="0" smtClean="0">
                <a:solidFill>
                  <a:schemeClr val="bg1"/>
                </a:solidFill>
                <a:latin typeface="Trebuchet MS" panose="020B0603020202020204" pitchFamily="34" charset="0"/>
              </a:rPr>
              <a:t>Ελλάδα</a:t>
            </a:r>
            <a:r>
              <a:rPr lang="en-GB" dirty="0" smtClean="0">
                <a:solidFill>
                  <a:schemeClr val="bg1"/>
                </a:solidFill>
                <a:latin typeface="Trebuchet MS" panose="020B0603020202020204" pitchFamily="34" charset="0"/>
              </a:rPr>
              <a:t> (</a:t>
            </a:r>
            <a:r>
              <a:rPr lang="en-GB" dirty="0" err="1" smtClean="0">
                <a:solidFill>
                  <a:schemeClr val="bg1"/>
                </a:solidFill>
                <a:latin typeface="Trebuchet MS" panose="020B0603020202020204" pitchFamily="34" charset="0"/>
              </a:rPr>
              <a:t>Elláda</a:t>
            </a:r>
            <a:r>
              <a:rPr lang="en-GB" dirty="0" smtClean="0">
                <a:solidFill>
                  <a:schemeClr val="bg1"/>
                </a:solidFill>
                <a:latin typeface="Trebuchet MS" panose="020B0603020202020204" pitchFamily="34" charset="0"/>
              </a:rPr>
              <a:t>)</a:t>
            </a:r>
          </a:p>
        </p:txBody>
      </p:sp>
      <p:sp>
        <p:nvSpPr>
          <p:cNvPr id="7" name="Content Placeholder 6"/>
          <p:cNvSpPr>
            <a:spLocks noGrp="1"/>
          </p:cNvSpPr>
          <p:nvPr>
            <p:ph sz="half" idx="2"/>
          </p:nvPr>
        </p:nvSpPr>
        <p:spPr>
          <a:xfrm>
            <a:off x="4644008" y="1106805"/>
            <a:ext cx="4038600" cy="5605575"/>
          </a:xfrm>
        </p:spPr>
        <p:txBody>
          <a:bodyPr>
            <a:normAutofit/>
          </a:bodyPr>
          <a:lstStyle/>
          <a:p>
            <a:pPr marL="514350" indent="-514350">
              <a:buFont typeface="+mj-lt"/>
              <a:buAutoNum type="arabicPeriod"/>
            </a:pPr>
            <a:r>
              <a:rPr lang="en-GB" dirty="0" smtClean="0">
                <a:latin typeface="Trebuchet MS" panose="020B0603020202020204" pitchFamily="34" charset="0"/>
              </a:rPr>
              <a:t>Holland/Netherlands</a:t>
            </a:r>
          </a:p>
          <a:p>
            <a:pPr marL="514350" indent="-514350">
              <a:buFont typeface="+mj-lt"/>
              <a:buAutoNum type="arabicPeriod"/>
            </a:pPr>
            <a:r>
              <a:rPr lang="en-GB" dirty="0" smtClean="0">
                <a:latin typeface="Trebuchet MS" panose="020B0603020202020204" pitchFamily="34" charset="0"/>
              </a:rPr>
              <a:t>Germany</a:t>
            </a:r>
          </a:p>
          <a:p>
            <a:pPr marL="514350" indent="-514350">
              <a:buFont typeface="+mj-lt"/>
              <a:buAutoNum type="arabicPeriod"/>
            </a:pPr>
            <a:r>
              <a:rPr lang="en-GB" dirty="0" smtClean="0">
                <a:latin typeface="Trebuchet MS" panose="020B0603020202020204" pitchFamily="34" charset="0"/>
              </a:rPr>
              <a:t>Slovenia</a:t>
            </a:r>
          </a:p>
          <a:p>
            <a:pPr marL="514350" indent="-514350">
              <a:buFont typeface="+mj-lt"/>
              <a:buAutoNum type="arabicPeriod"/>
            </a:pPr>
            <a:r>
              <a:rPr lang="en-GB" dirty="0" smtClean="0">
                <a:latin typeface="Trebuchet MS" panose="020B0603020202020204" pitchFamily="34" charset="0"/>
              </a:rPr>
              <a:t>Ireland</a:t>
            </a:r>
          </a:p>
          <a:p>
            <a:pPr marL="514350" indent="-514350">
              <a:buFont typeface="+mj-lt"/>
              <a:buAutoNum type="arabicPeriod"/>
            </a:pPr>
            <a:r>
              <a:rPr lang="en-GB" dirty="0" smtClean="0">
                <a:latin typeface="Trebuchet MS" panose="020B0603020202020204" pitchFamily="34" charset="0"/>
              </a:rPr>
              <a:t>Finland</a:t>
            </a:r>
          </a:p>
          <a:p>
            <a:pPr marL="514350" indent="-514350">
              <a:buFont typeface="+mj-lt"/>
              <a:buAutoNum type="arabicPeriod"/>
            </a:pPr>
            <a:r>
              <a:rPr lang="en-GB" dirty="0" smtClean="0">
                <a:latin typeface="Trebuchet MS" panose="020B0603020202020204" pitchFamily="34" charset="0"/>
              </a:rPr>
              <a:t>Estonia</a:t>
            </a:r>
          </a:p>
          <a:p>
            <a:pPr marL="514350" indent="-514350">
              <a:buFont typeface="+mj-lt"/>
              <a:buAutoNum type="arabicPeriod"/>
            </a:pPr>
            <a:r>
              <a:rPr lang="en-GB" dirty="0" smtClean="0">
                <a:latin typeface="Trebuchet MS" panose="020B0603020202020204" pitchFamily="34" charset="0"/>
              </a:rPr>
              <a:t>Slovakia</a:t>
            </a:r>
          </a:p>
          <a:p>
            <a:pPr marL="514350" indent="-514350">
              <a:buFont typeface="+mj-lt"/>
              <a:buAutoNum type="arabicPeriod"/>
            </a:pPr>
            <a:r>
              <a:rPr lang="en-GB" dirty="0" smtClean="0">
                <a:latin typeface="Trebuchet MS" panose="020B0603020202020204" pitchFamily="34" charset="0"/>
              </a:rPr>
              <a:t>Sweden</a:t>
            </a:r>
          </a:p>
          <a:p>
            <a:pPr marL="514350" indent="-514350">
              <a:buFont typeface="+mj-lt"/>
              <a:buAutoNum type="arabicPeriod"/>
            </a:pPr>
            <a:r>
              <a:rPr lang="en-GB" dirty="0" smtClean="0">
                <a:latin typeface="Trebuchet MS" panose="020B0603020202020204" pitchFamily="34" charset="0"/>
              </a:rPr>
              <a:t>Turkey</a:t>
            </a:r>
          </a:p>
          <a:p>
            <a:pPr marL="514350" indent="-514350">
              <a:buFont typeface="+mj-lt"/>
              <a:buAutoNum type="arabicPeriod"/>
            </a:pPr>
            <a:r>
              <a:rPr lang="en-GB" dirty="0" smtClean="0">
                <a:latin typeface="Trebuchet MS" panose="020B0603020202020204" pitchFamily="34" charset="0"/>
              </a:rPr>
              <a:t>Greece</a:t>
            </a:r>
            <a:endParaRPr lang="en-GB" dirty="0">
              <a:latin typeface="Trebuchet MS" panose="020B0603020202020204" pitchFamily="34" charset="0"/>
            </a:endParaRPr>
          </a:p>
        </p:txBody>
      </p:sp>
      <p:sp>
        <p:nvSpPr>
          <p:cNvPr id="4" name="Title 1"/>
          <p:cNvSpPr txBox="1">
            <a:spLocks/>
          </p:cNvSpPr>
          <p:nvPr/>
        </p:nvSpPr>
        <p:spPr>
          <a:xfrm>
            <a:off x="611560" y="-7207"/>
            <a:ext cx="8229600"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The following are names of EU member states in their own native tongue. Can you guess what they are?</a:t>
            </a:r>
            <a:endParaRPr lang="en-GB" b="1" dirty="0">
              <a:solidFill>
                <a:srgbClr val="FFC000"/>
              </a:solidFill>
              <a:effectLst>
                <a:outerShdw blurRad="38100" dist="38100" dir="2700000" algn="tl">
                  <a:srgbClr val="000000">
                    <a:alpha val="43137"/>
                  </a:srgbClr>
                </a:outerShdw>
              </a:effectLst>
              <a:latin typeface="Trebuchet MS" panose="020B0603020202020204" pitchFamily="34" charset="0"/>
            </a:endParaRPr>
          </a:p>
        </p:txBody>
      </p:sp>
      <p:pic>
        <p:nvPicPr>
          <p:cNvPr id="5" name="Picture 3" descr="C:\Users\Mairéad\AppData\Local\Microsoft\Windows\Temporary Internet Files\Content.IE5\S1XBZSIJ\MC900432534[1].png"/>
          <p:cNvPicPr>
            <a:picLocks noChangeAspect="1" noChangeArrowheads="1"/>
          </p:cNvPicPr>
          <p:nvPr/>
        </p:nvPicPr>
        <p:blipFill>
          <a:blip r:embed="rId2"/>
          <a:srcRect/>
          <a:stretch>
            <a:fillRect/>
          </a:stretch>
        </p:blipFill>
        <p:spPr bwMode="auto">
          <a:xfrm flipH="1">
            <a:off x="6444208" y="6158060"/>
            <a:ext cx="754931" cy="720725"/>
          </a:xfrm>
          <a:prstGeom prst="rect">
            <a:avLst/>
          </a:prstGeom>
          <a:noFill/>
          <a:ln w="9525">
            <a:noFill/>
            <a:miter lim="800000"/>
            <a:headEnd/>
            <a:tailEnd/>
          </a:ln>
        </p:spPr>
      </p:pic>
      <p:pic>
        <p:nvPicPr>
          <p:cNvPr id="8" name="Picture 2" descr="C:\Users\Mairéad\AppData\Local\Microsoft\Windows\Temporary Internet Files\Content.IE5\KKH975CZ\MC900234134[1].wmf"/>
          <p:cNvPicPr>
            <a:picLocks noChangeAspect="1" noChangeArrowheads="1"/>
          </p:cNvPicPr>
          <p:nvPr/>
        </p:nvPicPr>
        <p:blipFill>
          <a:blip r:embed="rId3"/>
          <a:srcRect/>
          <a:stretch>
            <a:fillRect/>
          </a:stretch>
        </p:blipFill>
        <p:spPr bwMode="auto">
          <a:xfrm>
            <a:off x="5968225" y="6163559"/>
            <a:ext cx="475983" cy="605674"/>
          </a:xfrm>
          <a:prstGeom prst="rect">
            <a:avLst/>
          </a:prstGeom>
          <a:noFill/>
          <a:ln w="9525">
            <a:noFill/>
            <a:miter lim="800000"/>
            <a:headEnd/>
            <a:tailEnd/>
          </a:ln>
        </p:spPr>
      </p:pic>
      <p:pic>
        <p:nvPicPr>
          <p:cNvPr id="9" name="Picture 5" descr="C:\Users\Mairéad\AppData\Local\Microsoft\Windows\Temporary Internet Files\Content.IE5\LR51KL8U\MC900434389[1].wmf"/>
          <p:cNvPicPr>
            <a:picLocks noChangeAspect="1" noChangeArrowheads="1"/>
          </p:cNvPicPr>
          <p:nvPr/>
        </p:nvPicPr>
        <p:blipFill>
          <a:blip r:embed="rId4"/>
          <a:srcRect/>
          <a:stretch>
            <a:fillRect/>
          </a:stretch>
        </p:blipFill>
        <p:spPr bwMode="auto">
          <a:xfrm>
            <a:off x="5361740" y="6138862"/>
            <a:ext cx="457200" cy="719138"/>
          </a:xfrm>
          <a:prstGeom prst="rect">
            <a:avLst/>
          </a:prstGeom>
          <a:noFill/>
          <a:ln w="9525">
            <a:noFill/>
            <a:miter lim="800000"/>
            <a:headEnd/>
            <a:tailEnd/>
          </a:ln>
        </p:spPr>
      </p:pic>
      <p:pic>
        <p:nvPicPr>
          <p:cNvPr id="10" name="Picture 5" descr="C:\Users\Mairéad\AppData\Local\Microsoft\Windows\Temporary Internet Files\Content.IE5\LR51KL8U\MC900434389[1].wmf"/>
          <p:cNvPicPr>
            <a:picLocks noChangeAspect="1" noChangeArrowheads="1"/>
          </p:cNvPicPr>
          <p:nvPr/>
        </p:nvPicPr>
        <p:blipFill>
          <a:blip r:embed="rId4"/>
          <a:srcRect/>
          <a:stretch>
            <a:fillRect/>
          </a:stretch>
        </p:blipFill>
        <p:spPr bwMode="auto">
          <a:xfrm>
            <a:off x="5373316" y="6158060"/>
            <a:ext cx="457200" cy="719138"/>
          </a:xfrm>
          <a:prstGeom prst="rect">
            <a:avLst/>
          </a:prstGeom>
          <a:noFill/>
          <a:ln w="9525">
            <a:noFill/>
            <a:miter lim="800000"/>
            <a:headEnd/>
            <a:tailEnd/>
          </a:ln>
        </p:spPr>
      </p:pic>
    </p:spTree>
    <p:extLst>
      <p:ext uri="{BB962C8B-B14F-4D97-AF65-F5344CB8AC3E}">
        <p14:creationId xmlns:p14="http://schemas.microsoft.com/office/powerpoint/2010/main" val="27606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 calcmode="lin" valueType="num">
                                      <p:cBhvr>
                                        <p:cTn id="6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 calcmode="lin" valueType="num">
                                      <p:cBhvr>
                                        <p:cTn id="70"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260648"/>
            <a:ext cx="8229600" cy="3384376"/>
          </a:xfrm>
        </p:spPr>
        <p:txBody>
          <a:bodyPr>
            <a:normAutofit/>
          </a:bodyPr>
          <a:lstStyle/>
          <a:p>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Video clip </a:t>
            </a:r>
            <a:b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br>
            <a: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t>‘Hello. Talk to me!’</a:t>
            </a:r>
            <a:br>
              <a:rPr lang="en-GB" b="1" dirty="0" smtClean="0">
                <a:solidFill>
                  <a:srgbClr val="FFC000"/>
                </a:solidFill>
                <a:effectLst>
                  <a:outerShdw blurRad="38100" dist="38100" dir="2700000" algn="tl">
                    <a:srgbClr val="000000">
                      <a:alpha val="43137"/>
                    </a:srgbClr>
                  </a:outerShdw>
                </a:effectLst>
                <a:latin typeface="Trebuchet MS" panose="020B0603020202020204" pitchFamily="34" charset="0"/>
              </a:rPr>
            </a:br>
            <a:r>
              <a:rPr lang="en-GB" sz="3100" dirty="0" smtClean="0">
                <a:solidFill>
                  <a:schemeClr val="bg1"/>
                </a:solidFill>
                <a:latin typeface="Trebuchet MS" panose="020B0603020202020204" pitchFamily="34" charset="0"/>
              </a:rPr>
              <a:t>Listen and watch people saying </a:t>
            </a:r>
            <a:r>
              <a:rPr lang="en-GB" sz="3100" dirty="0" smtClean="0">
                <a:solidFill>
                  <a:srgbClr val="FFC000"/>
                </a:solidFill>
                <a:effectLst>
                  <a:outerShdw blurRad="38100" dist="38100" dir="2700000" algn="tl">
                    <a:srgbClr val="000000">
                      <a:alpha val="43137"/>
                    </a:srgbClr>
                  </a:outerShdw>
                </a:effectLst>
                <a:latin typeface="Trebuchet MS" panose="020B0603020202020204" pitchFamily="34" charset="0"/>
              </a:rPr>
              <a:t>‘Hello. Talk to me!’ </a:t>
            </a:r>
            <a:r>
              <a:rPr lang="en-GB" sz="3100" dirty="0" smtClean="0">
                <a:solidFill>
                  <a:schemeClr val="bg1"/>
                </a:solidFill>
                <a:latin typeface="Trebuchet MS" panose="020B0603020202020204" pitchFamily="34" charset="0"/>
              </a:rPr>
              <a:t>in different languages.</a:t>
            </a:r>
            <a:endParaRPr lang="en-GB" sz="3100" dirty="0">
              <a:solidFill>
                <a:schemeClr val="bg1"/>
              </a:solidFill>
              <a:latin typeface="Trebuchet MS" panose="020B0603020202020204" pitchFamily="34" charset="0"/>
            </a:endParaRPr>
          </a:p>
        </p:txBody>
      </p:sp>
      <p:sp>
        <p:nvSpPr>
          <p:cNvPr id="6" name="Action Button: Information 5">
            <a:hlinkClick r:id="rId2" highlightClick="1"/>
          </p:cNvPr>
          <p:cNvSpPr/>
          <p:nvPr/>
        </p:nvSpPr>
        <p:spPr>
          <a:xfrm>
            <a:off x="1043608" y="3284984"/>
            <a:ext cx="1584176" cy="13681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Users\Mairéad\AppData\Local\Microsoft\Windows\Temporary Internet Files\Content.IE5\S1XBZSIJ\MC900432534[1].png"/>
          <p:cNvPicPr>
            <a:picLocks noChangeAspect="1" noChangeArrowheads="1"/>
          </p:cNvPicPr>
          <p:nvPr/>
        </p:nvPicPr>
        <p:blipFill>
          <a:blip r:embed="rId3"/>
          <a:srcRect/>
          <a:stretch>
            <a:fillRect/>
          </a:stretch>
        </p:blipFill>
        <p:spPr bwMode="auto">
          <a:xfrm flipH="1">
            <a:off x="6444208" y="6158060"/>
            <a:ext cx="754931" cy="720725"/>
          </a:xfrm>
          <a:prstGeom prst="rect">
            <a:avLst/>
          </a:prstGeom>
          <a:noFill/>
          <a:ln w="9525">
            <a:noFill/>
            <a:miter lim="800000"/>
            <a:headEnd/>
            <a:tailEnd/>
          </a:ln>
        </p:spPr>
      </p:pic>
      <p:pic>
        <p:nvPicPr>
          <p:cNvPr id="5" name="Picture 5" descr="C:\Users\Mairéad\AppData\Local\Microsoft\Windows\Temporary Internet Files\Content.IE5\LR51KL8U\MC900434389[1].wmf"/>
          <p:cNvPicPr>
            <a:picLocks noChangeAspect="1" noChangeArrowheads="1"/>
          </p:cNvPicPr>
          <p:nvPr/>
        </p:nvPicPr>
        <p:blipFill>
          <a:blip r:embed="rId4"/>
          <a:srcRect/>
          <a:stretch>
            <a:fillRect/>
          </a:stretch>
        </p:blipFill>
        <p:spPr bwMode="auto">
          <a:xfrm>
            <a:off x="5984591" y="6138862"/>
            <a:ext cx="457200" cy="719138"/>
          </a:xfrm>
          <a:prstGeom prst="rect">
            <a:avLst/>
          </a:prstGeom>
          <a:noFill/>
          <a:ln w="9525">
            <a:noFill/>
            <a:miter lim="800000"/>
            <a:headEnd/>
            <a:tailEnd/>
          </a:ln>
        </p:spPr>
      </p:pic>
      <p:sp>
        <p:nvSpPr>
          <p:cNvPr id="3" name="TextBox 2"/>
          <p:cNvSpPr txBox="1"/>
          <p:nvPr/>
        </p:nvSpPr>
        <p:spPr>
          <a:xfrm>
            <a:off x="2771800" y="3738227"/>
            <a:ext cx="6120680" cy="461665"/>
          </a:xfrm>
          <a:prstGeom prst="rect">
            <a:avLst/>
          </a:prstGeom>
          <a:noFill/>
        </p:spPr>
        <p:txBody>
          <a:bodyPr wrap="square" rtlCol="0">
            <a:spAutoFit/>
          </a:bodyPr>
          <a:lstStyle/>
          <a:p>
            <a:r>
              <a:rPr lang="en-GB" sz="2400" dirty="0" smtClean="0">
                <a:latin typeface="Trebuchet MS" panose="020B0603020202020204" pitchFamily="34" charset="0"/>
              </a:rPr>
              <a:t>How many languages can you recognise?</a:t>
            </a:r>
            <a:endParaRPr lang="en-GB" sz="2400" dirty="0">
              <a:latin typeface="Trebuchet MS" panose="020B0603020202020204" pitchFamily="34" charset="0"/>
            </a:endParaRPr>
          </a:p>
        </p:txBody>
      </p:sp>
    </p:spTree>
    <p:extLst>
      <p:ext uri="{BB962C8B-B14F-4D97-AF65-F5344CB8AC3E}">
        <p14:creationId xmlns:p14="http://schemas.microsoft.com/office/powerpoint/2010/main" val="62487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1293</Words>
  <Application>Microsoft Office PowerPoint</Application>
  <PresentationFormat>On-screen Show (4:3)</PresentationFormat>
  <Paragraphs>210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European Day of Languages 26 September</vt:lpstr>
      <vt:lpstr>History &amp; Aims of EDL</vt:lpstr>
      <vt:lpstr>PowerPoint Presentation</vt:lpstr>
      <vt:lpstr>Some facts about languages in our schools in N Ireland</vt:lpstr>
      <vt:lpstr>Some interesting facts.  Can you fill in the gaps?</vt:lpstr>
      <vt:lpstr>Some interesting facts.  Can you fill in the gaps?</vt:lpstr>
      <vt:lpstr>Do you know what these key linguistic terms mean?</vt:lpstr>
      <vt:lpstr>PowerPoint Presentation</vt:lpstr>
      <vt:lpstr>Video clip  ‘Hello. Talk to me!’ Listen and watch people saying ‘Hello. Talk to me!’ in different languages.</vt:lpstr>
      <vt:lpstr>‘Hello!’ What language is this?</vt:lpstr>
      <vt:lpstr>PowerPoint Presentation</vt:lpstr>
      <vt:lpstr>PowerPoint Presentation</vt:lpstr>
      <vt:lpstr>Fact or fiction? Read the following statements about languages in the EU and decide if they are fact or fiction!</vt:lpstr>
      <vt:lpstr>Fact or fiction? Read the following statements about languages in the EU and decide if they are fact or fiction!</vt:lpstr>
      <vt:lpstr>Some inspirational quotes about language learning… Which is your favourite?  Do you have your own? </vt:lpstr>
      <vt:lpstr>Now create your own word cloud about languages!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 Sep</dc:title>
  <dc:creator>Louisa Gibson</dc:creator>
  <cp:lastModifiedBy>Louisa Gibson</cp:lastModifiedBy>
  <cp:revision>53</cp:revision>
  <cp:lastPrinted>2015-05-29T13:55:04Z</cp:lastPrinted>
  <dcterms:created xsi:type="dcterms:W3CDTF">2015-05-29T09:18:56Z</dcterms:created>
  <dcterms:modified xsi:type="dcterms:W3CDTF">2015-08-28T10:58:01Z</dcterms:modified>
</cp:coreProperties>
</file>